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5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7" r:id="rId17"/>
    <p:sldId id="290" r:id="rId18"/>
    <p:sldId id="291" r:id="rId19"/>
    <p:sldId id="278" r:id="rId20"/>
    <p:sldId id="279" r:id="rId21"/>
    <p:sldId id="280" r:id="rId22"/>
    <p:sldId id="281" r:id="rId23"/>
    <p:sldId id="282" r:id="rId24"/>
    <p:sldId id="286" r:id="rId25"/>
    <p:sldId id="284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4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æµè²æ ·å¼ 2 - å¼ºè°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9822" autoAdjust="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>
        <p:guide orient="horz" pos="2374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01C4-6310-468F-9F5F-030250209507}" type="datetimeFigureOut">
              <a:rPr lang="pt-BR"/>
              <a:t>04/03/2017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4AF5F-992D-41EB-BA64-C9F07D9EC10F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420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624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65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49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07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347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4AF5F-992D-41EB-BA64-C9F07D9EC10F}" type="slidenum">
              <a:rPr lang="pt-BR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633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705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pt-B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4AF5F-992D-41EB-BA64-C9F07D9EC10F}" type="slidenum">
              <a:rPr lang="pt-BR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38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53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64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57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2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192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206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44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01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dirty="0"/>
              <a:t>Clique para editar o título </a:t>
            </a:r>
            <a:r>
              <a:rPr lang="pt-BR" dirty="0" err="1" smtClean="0"/>
              <a:t>mestrec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182" y="1845733"/>
            <a:ext cx="5925857" cy="4486827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19" y="1845735"/>
            <a:ext cx="5833053" cy="447317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9182" y="286603"/>
            <a:ext cx="11982734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5534" y="1846052"/>
            <a:ext cx="593950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182" y="2582333"/>
            <a:ext cx="5925858" cy="3750227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19" y="1846052"/>
            <a:ext cx="5860349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3"/>
            <a:ext cx="5873996" cy="3736579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9182" y="286603"/>
            <a:ext cx="11982734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pt-BR" dirty="0"/>
              <a:t>Clique para editar o título </a:t>
            </a:r>
            <a:r>
              <a:rPr lang="pt-BR" dirty="0" err="1" smtClean="0"/>
              <a:t>mestrec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182" y="286603"/>
            <a:ext cx="11982734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81" y="1845734"/>
            <a:ext cx="11969087" cy="44885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182" y="6459785"/>
            <a:ext cx="10563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cap="all" baseline="0">
                <a:solidFill>
                  <a:schemeClr val="tx1"/>
                </a:solidFill>
              </a:defRPr>
            </a:lvl1pPr>
          </a:lstStyle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3930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1B7C59C5-EB2F-45EE-94A1-AA45C684E82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b="1" dirty="0"/>
              <a:t>Algoritmos e </a:t>
            </a:r>
            <a:r>
              <a:rPr lang="pt-BR" b="1" dirty="0"/>
              <a:t>Programação</a:t>
            </a:r>
            <a:r>
              <a:rPr lang="es-UY" b="1" dirty="0"/>
              <a:t> I</a:t>
            </a:r>
            <a:r>
              <a:rPr lang="es-UY" b="1" dirty="0" smtClean="0">
                <a:solidFill>
                  <a:schemeClr val="tx1"/>
                </a:solidFill>
              </a:rPr>
              <a:t/>
            </a:r>
            <a:br>
              <a:rPr lang="es-UY" b="1" dirty="0" smtClean="0">
                <a:solidFill>
                  <a:schemeClr val="tx1"/>
                </a:solidFill>
              </a:rPr>
            </a:br>
            <a:r>
              <a:rPr lang="pt-BR" sz="2400" b="1" dirty="0"/>
              <a:t>Linguagem </a:t>
            </a:r>
            <a:r>
              <a:rPr lang="pt-BR" sz="2400" b="1" dirty="0" smtClean="0"/>
              <a:t>C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smtClean="0"/>
              <a:t>Prof. </a:t>
            </a:r>
            <a:r>
              <a:rPr lang="pt-BR" dirty="0" err="1" smtClean="0"/>
              <a:t>Arlino</a:t>
            </a:r>
            <a:r>
              <a:rPr lang="pt-BR" dirty="0" smtClean="0"/>
              <a:t> Magalhães</a:t>
            </a:r>
          </a:p>
          <a:p>
            <a:r>
              <a:rPr lang="pt-BR" dirty="0" smtClean="0"/>
              <a:t>arlino@ufpi.edu.br</a:t>
            </a:r>
            <a:endParaRPr lang="pt-BR" dirty="0"/>
          </a:p>
        </p:txBody>
      </p:sp>
      <p:sp>
        <p:nvSpPr>
          <p:cNvPr id="6" name="Titre 1"/>
          <p:cNvSpPr txBox="1"/>
          <p:nvPr/>
        </p:nvSpPr>
        <p:spPr bwMode="auto">
          <a:xfrm>
            <a:off x="2686818" y="1120023"/>
            <a:ext cx="66929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  <a:t>Universidade Federal do Piauí</a:t>
            </a:r>
            <a:b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</a:br>
            <a: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  <a:t>Centro de Ensino Aberto e a Distância</a:t>
            </a:r>
            <a:b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</a:br>
            <a: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  <a:t>Curso </a:t>
            </a:r>
            <a:r>
              <a:rPr lang="pt-BR" sz="2800" b="1" dirty="0">
                <a:solidFill>
                  <a:srgbClr val="C00000"/>
                </a:solidFill>
                <a:latin typeface="Cambria Math" pitchFamily="18" charset="0"/>
              </a:rPr>
              <a:t>de Sistemas de </a:t>
            </a:r>
            <a: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  <a:t>Informação</a:t>
            </a:r>
            <a:endParaRPr lang="pt-BR" sz="2800" b="1" dirty="0">
              <a:solidFill>
                <a:srgbClr val="C00000"/>
              </a:solidFill>
              <a:latin typeface="Cambria Math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168" y="595867"/>
            <a:ext cx="1825463" cy="2705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Comando de Saída</a:t>
            </a:r>
          </a:p>
        </p:txBody>
      </p:sp>
      <p:sp>
        <p:nvSpPr>
          <p:cNvPr id="1638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/>
            </a:pPr>
            <a:r>
              <a:rPr lang="pt-BR" dirty="0" smtClean="0"/>
              <a:t>Sintaxe:</a:t>
            </a:r>
            <a:r>
              <a:rPr lang="x-none" altLang="pt-BR" dirty="0" smtClean="0"/>
              <a:t>	</a:t>
            </a:r>
            <a:r>
              <a:rPr lang="pt-BR" altLang="pt-BR" dirty="0" smtClean="0"/>
              <a:t>     </a:t>
            </a:r>
            <a:r>
              <a:rPr lang="x-none" alt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printf</a:t>
            </a:r>
            <a:r>
              <a:rPr 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i="1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&lt;informações_de_controle&gt;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i="1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&lt;</a:t>
            </a:r>
            <a:r>
              <a:rPr lang="x-none" altLang="pt-BR" i="1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lista_de_variáveis</a:t>
            </a:r>
            <a:r>
              <a:rPr lang="x-none" altLang="pt-BR" i="1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&gt;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  <a:endParaRPr lang="x-none" alt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dirty="0" smtClean="0">
                <a:solidFill>
                  <a:srgbClr val="025198"/>
                </a:solidFill>
              </a:rPr>
              <a:t>Informação de controle</a:t>
            </a:r>
            <a:r>
              <a:rPr lang="pt-BR" dirty="0" smtClean="0"/>
              <a:t> é a definição do tipo de dado do valor a ser exibido (geralmente de uma variável).  Isto é feito usando-se os códigos de controle, que usam a notação </a:t>
            </a:r>
            <a:r>
              <a:rPr lang="pt-BR" b="1" dirty="0" smtClean="0"/>
              <a:t>%</a:t>
            </a:r>
            <a:r>
              <a:rPr lang="pt-BR" dirty="0" smtClean="0"/>
              <a:t>.</a:t>
            </a:r>
          </a:p>
        </p:txBody>
      </p:sp>
      <p:sp>
        <p:nvSpPr>
          <p:cNvPr id="17412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7435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F312ABD-2AE1-47C2-AC76-EC1E8E62D09B}" type="slidenum">
              <a:rPr lang="es-ES">
                <a:solidFill>
                  <a:schemeClr val="bg1"/>
                </a:solidFill>
              </a:rPr>
              <a:t>10</a:t>
            </a:fld>
            <a:endParaRPr lang="es-ES">
              <a:solidFill>
                <a:schemeClr val="bg1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4167505" y="3496310"/>
          <a:ext cx="4502150" cy="22262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68705"/>
                <a:gridCol w="3433445"/>
              </a:tblGrid>
              <a:tr h="370946">
                <a:tc>
                  <a:txBody>
                    <a:bodyPr/>
                    <a:lstStyle/>
                    <a:p>
                      <a:r>
                        <a:rPr lang="pt-BR" sz="1800" dirty="0"/>
                        <a:t>Código </a:t>
                      </a:r>
                    </a:p>
                  </a:txBody>
                  <a:tcPr marL="91439" marR="91439" marT="45733" marB="45733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Significado</a:t>
                      </a:r>
                    </a:p>
                  </a:txBody>
                  <a:tcPr marL="91439" marR="91439" marT="45733" marB="45733" anchor="ctr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%d </a:t>
                      </a:r>
                    </a:p>
                  </a:txBody>
                  <a:tcPr marL="91439" marR="91439" marT="45733" marB="45733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Inteiro</a:t>
                      </a:r>
                    </a:p>
                  </a:txBody>
                  <a:tcPr marL="91439" marR="91439" marT="45733" marB="45733" anchor="ctr"/>
                </a:tc>
              </a:tr>
              <a:tr h="37147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%f </a:t>
                      </a:r>
                    </a:p>
                  </a:txBody>
                  <a:tcPr marL="91439" marR="91439" marT="45733" marB="45733" anchor="ctr"/>
                </a:tc>
                <a:tc>
                  <a:txBody>
                    <a:bodyPr/>
                    <a:lstStyle/>
                    <a:p>
                      <a:r>
                        <a:rPr lang="pt-BR" sz="1800" dirty="0" err="1"/>
                        <a:t>Float</a:t>
                      </a:r>
                      <a:endParaRPr lang="pt-BR" sz="1800" dirty="0"/>
                    </a:p>
                  </a:txBody>
                  <a:tcPr marL="91439" marR="91439" marT="45733" marB="45733" anchor="ctr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%c </a:t>
                      </a:r>
                    </a:p>
                  </a:txBody>
                  <a:tcPr marL="91439" marR="91439" marT="45733" marB="45733" anchor="ctr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Caractere</a:t>
                      </a:r>
                    </a:p>
                  </a:txBody>
                  <a:tcPr marL="91439" marR="91439" marT="45733" marB="45733" anchor="ctr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%s </a:t>
                      </a:r>
                    </a:p>
                  </a:txBody>
                  <a:tcPr marL="91439" marR="91439" marT="45733" marB="45733" anchor="ctr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String</a:t>
                      </a:r>
                    </a:p>
                  </a:txBody>
                  <a:tcPr marL="91439" marR="91439" marT="45733" marB="45733" anchor="ctr"/>
                </a:tc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%% </a:t>
                      </a:r>
                    </a:p>
                  </a:txBody>
                  <a:tcPr marL="91439" marR="91439" marT="45733" marB="45733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dirty="0" smtClean="0"/>
                        <a:t>Caractere</a:t>
                      </a:r>
                      <a:r>
                        <a:rPr lang="pt-BR" sz="1800" baseline="0" dirty="0" smtClean="0"/>
                        <a:t> porcentagem (</a:t>
                      </a:r>
                      <a:r>
                        <a:rPr lang="pt-BR" sz="1800" dirty="0" smtClean="0"/>
                        <a:t>% ) </a:t>
                      </a:r>
                      <a:endParaRPr lang="pt-BR" dirty="0" smtClean="0"/>
                    </a:p>
                  </a:txBody>
                  <a:tcPr marL="91439" marR="91439"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Comando de Saída</a:t>
            </a:r>
          </a:p>
        </p:txBody>
      </p:sp>
      <p:sp>
        <p:nvSpPr>
          <p:cNvPr id="17411" name="Espaço Reservado para Conteúdo 2"/>
          <p:cNvSpPr>
            <a:spLocks noGrp="1"/>
          </p:cNvSpPr>
          <p:nvPr>
            <p:ph idx="1"/>
          </p:nvPr>
        </p:nvSpPr>
        <p:spPr>
          <a:xfrm>
            <a:off x="138391" y="1845734"/>
            <a:ext cx="11969087" cy="4488582"/>
          </a:xfrm>
        </p:spPr>
        <p:txBody>
          <a:bodyPr/>
          <a:lstStyle/>
          <a:p>
            <a:r>
              <a:rPr lang="pt-BR" dirty="0" smtClean="0"/>
              <a:t>Exemplos:</a:t>
            </a:r>
          </a:p>
          <a:p>
            <a:pPr lvl="1"/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Digite o valor do número: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  <a:endParaRPr lang="pt-BR" dirty="0" smtClean="0"/>
          </a:p>
          <a:p>
            <a:pPr marL="577850" lvl="2" indent="0">
              <a:buNone/>
            </a:pPr>
            <a:r>
              <a:rPr lang="pt-BR" dirty="0" smtClean="0"/>
              <a:t>→ </a:t>
            </a:r>
            <a:r>
              <a:rPr lang="pt-BR" dirty="0" smtClean="0">
                <a:solidFill>
                  <a:srgbClr val="0070C0"/>
                </a:solidFill>
              </a:rPr>
              <a:t>Digite o valor do número: </a:t>
            </a:r>
          </a:p>
          <a:p>
            <a:pPr lvl="1"/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%f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40.34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  <a:endParaRPr lang="pt-BR" dirty="0" smtClean="0"/>
          </a:p>
          <a:p>
            <a:pPr marL="577850" lvl="2" indent="0">
              <a:buNone/>
            </a:pPr>
            <a:r>
              <a:rPr lang="pt-BR" dirty="0" smtClean="0"/>
              <a:t>→ </a:t>
            </a:r>
            <a:r>
              <a:rPr lang="pt-BR" dirty="0" smtClean="0">
                <a:solidFill>
                  <a:srgbClr val="0070C0"/>
                </a:solidFill>
              </a:rPr>
              <a:t>40.34</a:t>
            </a:r>
          </a:p>
          <a:p>
            <a:pPr lvl="1"/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Um caractere %c e um inteiro %d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'D'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120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  <a:endParaRPr lang="pt-BR" dirty="0" smtClean="0"/>
          </a:p>
          <a:p>
            <a:pPr marL="577850" lvl="2" indent="0">
              <a:buNone/>
            </a:pPr>
            <a:r>
              <a:rPr lang="pt-BR" dirty="0" smtClean="0"/>
              <a:t>→ </a:t>
            </a:r>
            <a:r>
              <a:rPr lang="pt-BR" dirty="0" smtClean="0">
                <a:solidFill>
                  <a:srgbClr val="0070C0"/>
                </a:solidFill>
              </a:rPr>
              <a:t>Um caractere D e um inteiro 120</a:t>
            </a:r>
            <a:r>
              <a:rPr lang="pt-BR" dirty="0" smtClean="0"/>
              <a:t> </a:t>
            </a:r>
          </a:p>
          <a:p>
            <a:pPr lvl="1"/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%s eh um exemplo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Este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  <a:endParaRPr lang="pt-BR" dirty="0" smtClean="0"/>
          </a:p>
          <a:p>
            <a:pPr marL="577850" lvl="2" indent="0">
              <a:buNone/>
            </a:pPr>
            <a:r>
              <a:rPr lang="pt-BR" dirty="0" smtClean="0"/>
              <a:t>→ </a:t>
            </a:r>
            <a:r>
              <a:rPr lang="pt-BR" dirty="0" smtClean="0">
                <a:solidFill>
                  <a:srgbClr val="0070C0"/>
                </a:solidFill>
              </a:rPr>
              <a:t>Este eh um exemplo</a:t>
            </a:r>
            <a:endParaRPr lang="pt-BR" dirty="0" smtClean="0"/>
          </a:p>
          <a:p>
            <a:pPr lvl="1"/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%s%d%%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Juros de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10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  <a:endParaRPr lang="pt-BR" dirty="0" smtClean="0"/>
          </a:p>
          <a:p>
            <a:pPr marL="577850" lvl="2" indent="0">
              <a:buNone/>
            </a:pPr>
            <a:r>
              <a:rPr lang="pt-BR" dirty="0" smtClean="0"/>
              <a:t>→ </a:t>
            </a:r>
            <a:r>
              <a:rPr lang="pt-BR" dirty="0" smtClean="0">
                <a:solidFill>
                  <a:srgbClr val="0070C0"/>
                </a:solidFill>
              </a:rPr>
              <a:t>Juros de 10%</a:t>
            </a:r>
          </a:p>
        </p:txBody>
      </p:sp>
      <p:sp>
        <p:nvSpPr>
          <p:cNvPr id="18436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8437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312632A-147C-4F75-AD86-C9993227C778}" type="slidenum">
              <a:rPr lang="es-ES">
                <a:solidFill>
                  <a:schemeClr val="bg1"/>
                </a:solidFill>
              </a:rPr>
              <a:t>11</a:t>
            </a:fld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 bwMode="auto">
          <a:xfrm>
            <a:off x="4867275" y="4385310"/>
            <a:ext cx="5368290" cy="1541145"/>
            <a:chOff x="1694775" y="5673831"/>
            <a:chExt cx="5369732" cy="1537671"/>
          </a:xfrm>
        </p:grpSpPr>
        <p:sp>
          <p:nvSpPr>
            <p:cNvPr id="13" name="CaixaDeTexto 12"/>
            <p:cNvSpPr txBox="1"/>
            <p:nvPr/>
          </p:nvSpPr>
          <p:spPr>
            <a:xfrm>
              <a:off x="3338596" y="6299163"/>
              <a:ext cx="3725911" cy="91233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 err="1" smtClean="0"/>
                <a:t>Strings</a:t>
              </a:r>
              <a:r>
                <a:rPr lang="pt-BR" dirty="0" smtClean="0"/>
                <a:t> (cadeias de caracteres) devem ser delimitadas por aspas duplas.</a:t>
              </a:r>
              <a:endParaRPr lang="pt-BR" dirty="0"/>
            </a:p>
          </p:txBody>
        </p:sp>
        <p:cxnSp>
          <p:nvCxnSpPr>
            <p:cNvPr id="14" name="Conector de seta reta 13"/>
            <p:cNvCxnSpPr>
              <a:stCxn id="13" idx="1"/>
            </p:cNvCxnSpPr>
            <p:nvPr/>
          </p:nvCxnSpPr>
          <p:spPr>
            <a:xfrm flipH="1" flipV="1">
              <a:off x="1694775" y="5673831"/>
              <a:ext cx="1643821" cy="10815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6" name="Grupo 5"/>
          <p:cNvGrpSpPr/>
          <p:nvPr/>
        </p:nvGrpSpPr>
        <p:grpSpPr bwMode="auto">
          <a:xfrm>
            <a:off x="3510915" y="2068677"/>
            <a:ext cx="6095607" cy="1201737"/>
            <a:chOff x="490492" y="5156495"/>
            <a:chExt cx="6097244" cy="1199028"/>
          </a:xfrm>
        </p:grpSpPr>
        <p:sp>
          <p:nvSpPr>
            <p:cNvPr id="7" name="CaixaDeTexto 6"/>
            <p:cNvSpPr txBox="1"/>
            <p:nvPr/>
          </p:nvSpPr>
          <p:spPr>
            <a:xfrm>
              <a:off x="3491280" y="5156495"/>
              <a:ext cx="3096456" cy="11990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A linguagem C utiliza o padrão numérico americano, ou seja, é utilizado o ponto (.) no lugar da vírgula (,).</a:t>
              </a:r>
            </a:p>
          </p:txBody>
        </p:sp>
        <p:cxnSp>
          <p:nvCxnSpPr>
            <p:cNvPr id="8" name="Conector de seta reta 7"/>
            <p:cNvCxnSpPr>
              <a:stCxn id="7" idx="1"/>
            </p:cNvCxnSpPr>
            <p:nvPr/>
          </p:nvCxnSpPr>
          <p:spPr>
            <a:xfrm flipH="1">
              <a:off x="490492" y="5756004"/>
              <a:ext cx="3000546" cy="2686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9" name="Grupo 8"/>
          <p:cNvGrpSpPr/>
          <p:nvPr/>
        </p:nvGrpSpPr>
        <p:grpSpPr bwMode="auto">
          <a:xfrm>
            <a:off x="6660515" y="3737610"/>
            <a:ext cx="4992377" cy="720725"/>
            <a:chOff x="3640938" y="5076216"/>
            <a:chExt cx="4993718" cy="719100"/>
          </a:xfrm>
        </p:grpSpPr>
        <p:sp>
          <p:nvSpPr>
            <p:cNvPr id="10" name="CaixaDeTexto 9"/>
            <p:cNvSpPr txBox="1"/>
            <p:nvPr/>
          </p:nvSpPr>
          <p:spPr>
            <a:xfrm>
              <a:off x="4894137" y="5156679"/>
              <a:ext cx="3740519" cy="6386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 smtClean="0"/>
                <a:t>Caracteres devem ser delimitados por aspas simples.</a:t>
              </a:r>
              <a:endParaRPr lang="pt-BR" dirty="0"/>
            </a:p>
          </p:txBody>
        </p:sp>
        <p:cxnSp>
          <p:nvCxnSpPr>
            <p:cNvPr id="11" name="Conector de seta reta 10"/>
            <p:cNvCxnSpPr>
              <a:stCxn id="10" idx="1"/>
            </p:cNvCxnSpPr>
            <p:nvPr/>
          </p:nvCxnSpPr>
          <p:spPr>
            <a:xfrm flipH="1" flipV="1">
              <a:off x="3640938" y="5076216"/>
              <a:ext cx="1253192" cy="3997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Comando de Entrada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/>
            </a:pPr>
            <a:r>
              <a:rPr lang="pt-BR" dirty="0" smtClean="0"/>
              <a:t>Sintaxe:</a:t>
            </a:r>
            <a:r>
              <a:rPr lang="x-none" altLang="pt-BR" dirty="0" smtClean="0"/>
              <a:t>	</a:t>
            </a:r>
            <a:r>
              <a:rPr lang="pt-BR" altLang="pt-BR" dirty="0" smtClean="0"/>
              <a:t>     </a:t>
            </a:r>
            <a:r>
              <a:rPr lang="x-none" alt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scanf</a:t>
            </a:r>
            <a:r>
              <a:rPr 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i="1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&lt;informações_de_controle&gt;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&amp;</a:t>
            </a:r>
            <a:r>
              <a:rPr lang="x-none" altLang="pt-BR" i="1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&lt;</a:t>
            </a:r>
            <a:r>
              <a:rPr lang="x-none" altLang="pt-BR" i="1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lista_de_variáveis</a:t>
            </a:r>
            <a:r>
              <a:rPr lang="x-none" altLang="pt-BR" i="1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&gt;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dirty="0" smtClean="0"/>
              <a:t>Exemplos:</a:t>
            </a:r>
          </a:p>
          <a:p>
            <a:pPr lvl="1">
              <a:defRPr/>
            </a:pP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%f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&amp;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salario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</a:p>
          <a:p>
            <a:pPr lvl="1">
              <a:defRPr/>
            </a:pP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%i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&amp;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idade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</a:p>
          <a:p>
            <a:pPr lvl="1">
              <a:defRPr/>
            </a:pP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%c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&amp;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letra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  <a:endParaRPr lang="pt-BR" dirty="0" smtClean="0"/>
          </a:p>
          <a:p>
            <a:pPr lvl="1">
              <a:defRPr/>
            </a:pP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%s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&amp;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nome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</a:p>
          <a:p>
            <a:pPr lvl="1">
              <a:defRPr/>
            </a:pP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%s%i%f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&amp;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nome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&amp;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idade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&amp;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salario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);</a:t>
            </a:r>
            <a:endParaRPr lang="pt-BR" dirty="0" smtClean="0"/>
          </a:p>
          <a:p>
            <a:pPr>
              <a:defRPr/>
            </a:pPr>
            <a:endParaRPr lang="pt-BR" dirty="0" smtClean="0"/>
          </a:p>
          <a:p>
            <a:pPr>
              <a:defRPr/>
            </a:pPr>
            <a:endParaRPr lang="pt-BR" dirty="0"/>
          </a:p>
        </p:txBody>
      </p:sp>
      <p:sp>
        <p:nvSpPr>
          <p:cNvPr id="19460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9463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A00AF3E-7E8E-4065-8AB0-D867D0C345C7}" type="slidenum">
              <a:rPr lang="es-ES">
                <a:solidFill>
                  <a:schemeClr val="bg1"/>
                </a:solidFill>
              </a:rPr>
              <a:t>12</a:t>
            </a:fld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 bwMode="auto">
          <a:xfrm>
            <a:off x="3224530" y="4174490"/>
            <a:ext cx="5090048" cy="2017678"/>
            <a:chOff x="1700059" y="4175927"/>
            <a:chExt cx="5091237" cy="2016527"/>
          </a:xfrm>
        </p:grpSpPr>
        <p:sp>
          <p:nvSpPr>
            <p:cNvPr id="6" name="CaixaDeTexto 5"/>
            <p:cNvSpPr txBox="1"/>
            <p:nvPr/>
          </p:nvSpPr>
          <p:spPr>
            <a:xfrm>
              <a:off x="3477411" y="4992988"/>
              <a:ext cx="3313885" cy="119946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O caractere </a:t>
              </a:r>
              <a:r>
                <a:rPr lang="pt-BR" b="1" i="1" dirty="0"/>
                <a:t>&amp;</a:t>
              </a:r>
              <a:r>
                <a:rPr lang="pt-BR" dirty="0"/>
                <a:t> indica que o valor digitado pelo usuário será armazenado no endereço de memória da variável.</a:t>
              </a:r>
            </a:p>
          </p:txBody>
        </p:sp>
        <p:cxnSp>
          <p:nvCxnSpPr>
            <p:cNvPr id="7" name="Conector de seta reta 6"/>
            <p:cNvCxnSpPr/>
            <p:nvPr/>
          </p:nvCxnSpPr>
          <p:spPr>
            <a:xfrm flipH="1" flipV="1">
              <a:off x="1700059" y="4175927"/>
              <a:ext cx="3434247" cy="8167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upo 8"/>
          <p:cNvGrpSpPr/>
          <p:nvPr/>
        </p:nvGrpSpPr>
        <p:grpSpPr bwMode="auto">
          <a:xfrm>
            <a:off x="592842" y="4194810"/>
            <a:ext cx="3409315" cy="1631875"/>
            <a:chOff x="2819216" y="4464981"/>
            <a:chExt cx="3409628" cy="1630105"/>
          </a:xfrm>
        </p:grpSpPr>
        <p:sp>
          <p:nvSpPr>
            <p:cNvPr id="10" name="CaixaDeTexto 9"/>
            <p:cNvSpPr txBox="1"/>
            <p:nvPr/>
          </p:nvSpPr>
          <p:spPr>
            <a:xfrm>
              <a:off x="2819216" y="5181678"/>
              <a:ext cx="3409628" cy="91340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/>
                <a:t>As informações de controle são utilizadas igual como no comando </a:t>
              </a:r>
              <a:r>
                <a:rPr lang="pt-BR" dirty="0" err="1"/>
                <a:t>printf</a:t>
              </a:r>
              <a:r>
                <a:rPr lang="pt-BR" dirty="0"/>
                <a:t>.</a:t>
              </a:r>
            </a:p>
          </p:txBody>
        </p:sp>
        <p:cxnSp>
          <p:nvCxnSpPr>
            <p:cNvPr id="11" name="Conector de seta reta 10"/>
            <p:cNvCxnSpPr>
              <a:stCxn id="10" idx="0"/>
            </p:cNvCxnSpPr>
            <p:nvPr/>
          </p:nvCxnSpPr>
          <p:spPr>
            <a:xfrm flipH="1" flipV="1">
              <a:off x="4055288" y="4464981"/>
              <a:ext cx="469308" cy="7167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3952875" y="2708275"/>
            <a:ext cx="4286250" cy="18884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#include &lt;</a:t>
            </a:r>
            <a:r>
              <a:rPr 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stdio.h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&gt;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main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()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{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"Alô mundo!\n"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}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0483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</a:t>
            </a:r>
          </a:p>
        </p:txBody>
      </p:sp>
      <p:sp>
        <p:nvSpPr>
          <p:cNvPr id="20484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20491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F79F0CC-87F8-4B7F-9D70-C10B195EB176}" type="slidenum">
              <a:rPr lang="es-ES">
                <a:solidFill>
                  <a:schemeClr val="tx1"/>
                </a:solidFill>
              </a:rPr>
              <a:t>13</a:t>
            </a:fld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23" name="Grupo 22"/>
          <p:cNvGrpSpPr/>
          <p:nvPr/>
        </p:nvGrpSpPr>
        <p:grpSpPr bwMode="auto">
          <a:xfrm>
            <a:off x="599056" y="3521710"/>
            <a:ext cx="3420494" cy="1174786"/>
            <a:chOff x="4146787" y="3842893"/>
            <a:chExt cx="3420866" cy="1174794"/>
          </a:xfrm>
        </p:grpSpPr>
        <p:sp>
          <p:nvSpPr>
            <p:cNvPr id="10" name="CaixaDeTexto 9"/>
            <p:cNvSpPr txBox="1"/>
            <p:nvPr/>
          </p:nvSpPr>
          <p:spPr>
            <a:xfrm>
              <a:off x="4146787" y="4093756"/>
              <a:ext cx="2775252" cy="9239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O </a:t>
              </a:r>
              <a:r>
                <a:rPr lang="pt-BR" b="1" dirty="0" err="1"/>
                <a:t>int</a:t>
              </a:r>
              <a:r>
                <a:rPr lang="pt-BR" b="1" dirty="0"/>
                <a:t> </a:t>
              </a:r>
              <a:r>
                <a:rPr lang="pt-BR" dirty="0"/>
                <a:t>indica que a função </a:t>
              </a:r>
              <a:r>
                <a:rPr lang="pt-BR" dirty="0" err="1"/>
                <a:t>main</a:t>
              </a:r>
              <a:r>
                <a:rPr lang="pt-BR" dirty="0"/>
                <a:t> retornará um valor do tipo inteiro.</a:t>
              </a:r>
            </a:p>
          </p:txBody>
        </p:sp>
        <p:cxnSp>
          <p:nvCxnSpPr>
            <p:cNvPr id="12" name="Conector de seta reta 11"/>
            <p:cNvCxnSpPr>
              <a:stCxn id="10" idx="3"/>
            </p:cNvCxnSpPr>
            <p:nvPr/>
          </p:nvCxnSpPr>
          <p:spPr>
            <a:xfrm flipV="1">
              <a:off x="6921788" y="3842893"/>
              <a:ext cx="645865" cy="7131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24" name="Grupo 23"/>
          <p:cNvGrpSpPr/>
          <p:nvPr/>
        </p:nvGrpSpPr>
        <p:grpSpPr bwMode="auto">
          <a:xfrm>
            <a:off x="6524625" y="2228463"/>
            <a:ext cx="5211141" cy="914400"/>
            <a:chOff x="3238458" y="2400616"/>
            <a:chExt cx="5211242" cy="914990"/>
          </a:xfrm>
        </p:grpSpPr>
        <p:sp>
          <p:nvSpPr>
            <p:cNvPr id="8" name="CaixaDeTexto 7"/>
            <p:cNvSpPr txBox="1"/>
            <p:nvPr/>
          </p:nvSpPr>
          <p:spPr>
            <a:xfrm>
              <a:off x="5255450" y="2400616"/>
              <a:ext cx="3194250" cy="9149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/>
                <a:t>A </a:t>
              </a:r>
              <a:r>
                <a:rPr lang="pt-BR" b="1" dirty="0"/>
                <a:t>#include </a:t>
              </a:r>
              <a:r>
                <a:rPr lang="pt-BR" dirty="0"/>
                <a:t>inclui a biblioteca </a:t>
              </a:r>
              <a:r>
                <a:rPr lang="pt-BR" b="1" dirty="0" err="1"/>
                <a:t>stdio.h</a:t>
              </a:r>
              <a:r>
                <a:rPr lang="pt-BR" dirty="0"/>
                <a:t>. A </a:t>
              </a:r>
              <a:r>
                <a:rPr lang="pt-BR" dirty="0" err="1"/>
                <a:t>stdio</a:t>
              </a:r>
              <a:r>
                <a:rPr lang="pt-BR" dirty="0"/>
                <a:t> possui funções de I/O. </a:t>
              </a:r>
            </a:p>
          </p:txBody>
        </p:sp>
        <p:cxnSp>
          <p:nvCxnSpPr>
            <p:cNvPr id="13" name="Conector de seta reta 12"/>
            <p:cNvCxnSpPr>
              <a:stCxn id="8" idx="1"/>
            </p:cNvCxnSpPr>
            <p:nvPr/>
          </p:nvCxnSpPr>
          <p:spPr>
            <a:xfrm flipH="1">
              <a:off x="3238458" y="2857863"/>
              <a:ext cx="2016799" cy="1779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26" name="Grupo 25"/>
          <p:cNvGrpSpPr/>
          <p:nvPr/>
        </p:nvGrpSpPr>
        <p:grpSpPr bwMode="auto">
          <a:xfrm>
            <a:off x="597580" y="2201049"/>
            <a:ext cx="4180795" cy="1188720"/>
            <a:chOff x="428628" y="5199993"/>
            <a:chExt cx="4181202" cy="1189033"/>
          </a:xfrm>
        </p:grpSpPr>
        <p:sp>
          <p:nvSpPr>
            <p:cNvPr id="9" name="CaixaDeTexto 8"/>
            <p:cNvSpPr txBox="1"/>
            <p:nvPr/>
          </p:nvSpPr>
          <p:spPr>
            <a:xfrm>
              <a:off x="428628" y="5199993"/>
              <a:ext cx="2775220" cy="118903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/>
                <a:t>A função </a:t>
              </a:r>
              <a:r>
                <a:rPr lang="pt-BR" b="1" dirty="0" err="1"/>
                <a:t>main</a:t>
              </a:r>
              <a:r>
                <a:rPr lang="pt-BR" dirty="0"/>
                <a:t> é a primeira a ser </a:t>
              </a:r>
              <a:r>
                <a:rPr lang="pt-BR" dirty="0" smtClean="0"/>
                <a:t>executada quando </a:t>
              </a:r>
              <a:r>
                <a:rPr lang="pt-BR" dirty="0"/>
                <a:t>o programa for executado.</a:t>
              </a:r>
            </a:p>
          </p:txBody>
        </p:sp>
        <p:cxnSp>
          <p:nvCxnSpPr>
            <p:cNvPr id="14" name="Conector de seta reta 13"/>
            <p:cNvCxnSpPr>
              <a:stCxn id="9" idx="3"/>
            </p:cNvCxnSpPr>
            <p:nvPr/>
          </p:nvCxnSpPr>
          <p:spPr>
            <a:xfrm>
              <a:off x="3203803" y="5794371"/>
              <a:ext cx="1406027" cy="5545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25" name="Grupo 24"/>
          <p:cNvGrpSpPr/>
          <p:nvPr/>
        </p:nvGrpSpPr>
        <p:grpSpPr bwMode="auto">
          <a:xfrm>
            <a:off x="4219575" y="3464560"/>
            <a:ext cx="7545402" cy="1192609"/>
            <a:chOff x="1058834" y="3359937"/>
            <a:chExt cx="7545614" cy="1192048"/>
          </a:xfrm>
        </p:grpSpPr>
        <p:sp>
          <p:nvSpPr>
            <p:cNvPr id="11" name="CaixaDeTexto 10"/>
            <p:cNvSpPr txBox="1"/>
            <p:nvPr/>
          </p:nvSpPr>
          <p:spPr>
            <a:xfrm>
              <a:off x="5429359" y="3628494"/>
              <a:ext cx="3175089" cy="92349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Os caracteres </a:t>
              </a:r>
              <a:r>
                <a:rPr lang="pt-BR" b="1" dirty="0"/>
                <a:t>{</a:t>
              </a:r>
              <a:r>
                <a:rPr lang="pt-BR" dirty="0"/>
                <a:t> e </a:t>
              </a:r>
              <a:r>
                <a:rPr lang="pt-BR" b="1" dirty="0"/>
                <a:t>}</a:t>
              </a:r>
              <a:r>
                <a:rPr lang="pt-BR" dirty="0"/>
                <a:t> delimitam o início e fim da função </a:t>
              </a:r>
              <a:r>
                <a:rPr lang="pt-BR" dirty="0" err="1"/>
                <a:t>main</a:t>
              </a:r>
              <a:r>
                <a:rPr lang="pt-BR" dirty="0"/>
                <a:t>, respectivamente.</a:t>
              </a:r>
            </a:p>
          </p:txBody>
        </p:sp>
        <p:cxnSp>
          <p:nvCxnSpPr>
            <p:cNvPr id="15" name="Conector de seta reta 14"/>
            <p:cNvCxnSpPr>
              <a:stCxn id="11" idx="1"/>
            </p:cNvCxnSpPr>
            <p:nvPr/>
          </p:nvCxnSpPr>
          <p:spPr>
            <a:xfrm flipH="1" flipV="1">
              <a:off x="2662254" y="3359937"/>
              <a:ext cx="2767408" cy="7305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" name="Conector de seta reta 15"/>
            <p:cNvCxnSpPr>
              <a:stCxn id="11" idx="1"/>
            </p:cNvCxnSpPr>
            <p:nvPr/>
          </p:nvCxnSpPr>
          <p:spPr>
            <a:xfrm flipH="1">
              <a:off x="1058834" y="4090478"/>
              <a:ext cx="4370828" cy="185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27" name="Grupo 26"/>
          <p:cNvGrpSpPr/>
          <p:nvPr/>
        </p:nvGrpSpPr>
        <p:grpSpPr bwMode="auto">
          <a:xfrm>
            <a:off x="4737691" y="4208780"/>
            <a:ext cx="2428875" cy="1725155"/>
            <a:chOff x="4292575" y="4050083"/>
            <a:chExt cx="2428550" cy="1724940"/>
          </a:xfrm>
        </p:grpSpPr>
        <p:sp>
          <p:nvSpPr>
            <p:cNvPr id="17" name="CaixaDeTexto 16"/>
            <p:cNvSpPr txBox="1"/>
            <p:nvPr/>
          </p:nvSpPr>
          <p:spPr>
            <a:xfrm>
              <a:off x="4292575" y="5128991"/>
              <a:ext cx="2428550" cy="646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O </a:t>
              </a:r>
              <a:r>
                <a:rPr lang="pt-BR" b="1" dirty="0" err="1"/>
                <a:t>return</a:t>
              </a:r>
              <a:r>
                <a:rPr lang="pt-BR" dirty="0"/>
                <a:t> retorna um valor da função </a:t>
              </a:r>
              <a:r>
                <a:rPr lang="pt-BR" b="1" dirty="0" err="1"/>
                <a:t>main</a:t>
              </a:r>
              <a:r>
                <a:rPr lang="pt-BR" dirty="0"/>
                <a:t>.</a:t>
              </a:r>
            </a:p>
          </p:txBody>
        </p:sp>
        <p:cxnSp>
          <p:nvCxnSpPr>
            <p:cNvPr id="18" name="Conector de seta reta 17"/>
            <p:cNvCxnSpPr>
              <a:stCxn id="17" idx="0"/>
            </p:cNvCxnSpPr>
            <p:nvPr/>
          </p:nvCxnSpPr>
          <p:spPr>
            <a:xfrm flipH="1" flipV="1">
              <a:off x="4590394" y="4050083"/>
              <a:ext cx="916817" cy="10787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mtClean="0"/>
              <a:t>Exemplo - </a:t>
            </a:r>
            <a:r>
              <a:rPr lang="pt-BR" sz="4800" smtClean="0"/>
              <a:t>Velocidade Média</a:t>
            </a:r>
            <a:endParaRPr lang="pt-BR" smtClean="0"/>
          </a:p>
        </p:txBody>
      </p:sp>
      <p:sp>
        <p:nvSpPr>
          <p:cNvPr id="21507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21510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855E44-66CF-454E-BB6E-FE46966C1A19}" type="slidenum">
              <a:rPr lang="es-ES">
                <a:solidFill>
                  <a:schemeClr val="bg1"/>
                </a:solidFill>
              </a:rPr>
              <a:t>14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893820" y="1861185"/>
            <a:ext cx="7573010" cy="42284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#include &lt;</a:t>
            </a:r>
            <a:r>
              <a:rPr 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stdio.h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main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(){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float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velocidade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tempo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distancia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"Digite a distância:"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"%f"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distancia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"Digite o tempo:"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"%f"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tempo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velocidade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distancia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tempo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"Velocidade média = %f 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velocidade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}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3892550" y="1879698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899210" y="2575560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3898265" y="2872105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899210" y="3166745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899210" y="3460115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899210" y="3752850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3899210" y="4046220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3899210" y="4634865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3899210" y="4926330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3899210" y="5511165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3899210" y="5793105"/>
            <a:ext cx="757237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pic>
        <p:nvPicPr>
          <p:cNvPr id="32775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29" y="3263602"/>
            <a:ext cx="302895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CaixaDeTexto 7"/>
          <p:cNvSpPr txBox="1">
            <a:spLocks noChangeArrowheads="1"/>
          </p:cNvSpPr>
          <p:nvPr/>
        </p:nvSpPr>
        <p:spPr bwMode="auto">
          <a:xfrm>
            <a:off x="541655" y="3473450"/>
            <a:ext cx="2771775" cy="115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x-none" altLang="pt-BR" sz="1400" b="1">
                <a:solidFill>
                  <a:schemeClr val="bg1"/>
                </a:solidFill>
              </a:rPr>
              <a:t>Digite a distância:</a:t>
            </a:r>
          </a:p>
          <a:p>
            <a:pPr eaLnBrk="1" hangingPunct="1"/>
            <a:r>
              <a:rPr lang="x-none" altLang="pt-BR" sz="1400" b="1">
                <a:solidFill>
                  <a:schemeClr val="bg1"/>
                </a:solidFill>
              </a:rPr>
              <a:t>300</a:t>
            </a:r>
          </a:p>
          <a:p>
            <a:pPr eaLnBrk="1" hangingPunct="1"/>
            <a:r>
              <a:rPr lang="x-none" altLang="pt-BR" sz="1400" b="1">
                <a:solidFill>
                  <a:schemeClr val="bg1"/>
                </a:solidFill>
              </a:rPr>
              <a:t>Digite o tempo:</a:t>
            </a:r>
          </a:p>
          <a:p>
            <a:pPr eaLnBrk="1" hangingPunct="1"/>
            <a:r>
              <a:rPr lang="x-none" altLang="pt-BR" sz="1400" b="1">
                <a:solidFill>
                  <a:schemeClr val="bg1"/>
                </a:solidFill>
              </a:rPr>
              <a:t>4</a:t>
            </a:r>
          </a:p>
          <a:p>
            <a:pPr eaLnBrk="1" hangingPunct="1"/>
            <a:r>
              <a:rPr lang="x-none" altLang="pt-BR" sz="1400" b="1">
                <a:solidFill>
                  <a:schemeClr val="bg1"/>
                </a:solidFill>
              </a:rPr>
              <a:t>Velocidade média = 75</a:t>
            </a:r>
            <a:r>
              <a:rPr lang="pt-BR" sz="1400" b="1">
                <a:solidFill>
                  <a:schemeClr val="bg1"/>
                </a:solidFill>
              </a:rPr>
              <a:t>.</a:t>
            </a:r>
            <a:r>
              <a:rPr lang="x-none" altLang="pt-BR" sz="1400" b="1">
                <a:solidFill>
                  <a:schemeClr val="bg1"/>
                </a:solidFill>
              </a:rPr>
              <a:t>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6" grpId="1" bldLvl="0" animBg="1"/>
      <p:bldP spid="4" grpId="0" bldLvl="0" animBg="1"/>
      <p:bldP spid="4" grpId="1" bldLvl="0" animBg="1"/>
      <p:bldP spid="5" grpId="0" bldLvl="0" animBg="1"/>
      <p:bldP spid="5" grpId="1" bldLvl="0" animBg="1"/>
      <p:bldP spid="6" grpId="0" bldLvl="0" animBg="1"/>
      <p:bldP spid="6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5" grpId="0" bldLvl="0" animBg="1"/>
      <p:bldP spid="15" grpId="1" bldLvl="0" animBg="1"/>
      <p:bldP spid="16" grpId="0" bldLvl="0" animBg="1"/>
      <p:bldP spid="16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Exemplo - </a:t>
            </a:r>
            <a:r>
              <a:rPr lang="pt-BR" sz="4800" dirty="0" smtClean="0"/>
              <a:t>Operações sobre Circunferência</a:t>
            </a:r>
            <a:endParaRPr lang="pt-BR" dirty="0" smtClean="0"/>
          </a:p>
        </p:txBody>
      </p:sp>
      <p:sp>
        <p:nvSpPr>
          <p:cNvPr id="22531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22534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89769AB-00E9-41C9-9BE3-4785636C5CC8}" type="slidenum">
              <a:rPr lang="es-ES">
                <a:solidFill>
                  <a:schemeClr val="bg1"/>
                </a:solidFill>
              </a:rPr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783199" y="1986065"/>
            <a:ext cx="6326098" cy="4186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#include &lt;</a:t>
            </a:r>
            <a:r>
              <a:rPr 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stdio.h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&gt;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smtClean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main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(){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#define </a:t>
            </a:r>
            <a:r>
              <a:rPr lang="pt-BR" dirty="0" smtClean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PI 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3.14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float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perimetro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area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raio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"Digite o raio:"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"%f"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raio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perimetro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smtClean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</a:t>
            </a:r>
            <a:r>
              <a:rPr 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PI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</a:t>
            </a:r>
            <a:r>
              <a:rPr 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raio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area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PI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</a:t>
            </a:r>
            <a:r>
              <a:rPr 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raio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</a:t>
            </a:r>
            <a:r>
              <a:rPr 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raio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"Perímetro = %f\n"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perimetro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"Área = %f\n"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area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}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779010" y="1984375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4780170" y="2578100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4780170" y="2874645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4780170" y="3175000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4780170" y="3474720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4780170" y="3768725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4780170" y="4062095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4780170" y="4358640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4780170" y="4652645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4780170" y="4949190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3" name="Retângulo 22"/>
          <p:cNvSpPr/>
          <p:nvPr/>
        </p:nvSpPr>
        <p:spPr>
          <a:xfrm>
            <a:off x="4780170" y="5554345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4780170" y="5869940"/>
            <a:ext cx="6348095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pic>
        <p:nvPicPr>
          <p:cNvPr id="32775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29" y="3263602"/>
            <a:ext cx="302895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CaixaDeTexto 7"/>
          <p:cNvSpPr txBox="1">
            <a:spLocks noChangeArrowheads="1"/>
          </p:cNvSpPr>
          <p:nvPr/>
        </p:nvSpPr>
        <p:spPr bwMode="auto">
          <a:xfrm>
            <a:off x="541655" y="3473450"/>
            <a:ext cx="2771775" cy="94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x-none" altLang="pt-BR" sz="1400" b="1" dirty="0">
                <a:solidFill>
                  <a:schemeClr val="bg1"/>
                </a:solidFill>
              </a:rPr>
              <a:t>Digite o raio:</a:t>
            </a:r>
          </a:p>
          <a:p>
            <a:pPr eaLnBrk="1" hangingPunct="1"/>
            <a:r>
              <a:rPr lang="x-none" altLang="pt-BR" sz="1400" b="1" dirty="0">
                <a:solidFill>
                  <a:schemeClr val="bg1"/>
                </a:solidFill>
              </a:rPr>
              <a:t>2</a:t>
            </a:r>
          </a:p>
          <a:p>
            <a:pPr eaLnBrk="1" hangingPunct="1"/>
            <a:r>
              <a:rPr lang="x-none" altLang="pt-BR" sz="1400" b="1" dirty="0">
                <a:solidFill>
                  <a:schemeClr val="bg1"/>
                </a:solidFill>
              </a:rPr>
              <a:t>Perímetro = 12.560000</a:t>
            </a:r>
          </a:p>
          <a:p>
            <a:pPr eaLnBrk="1" hangingPunct="1"/>
            <a:r>
              <a:rPr lang="pt-BR" altLang="pt-BR" sz="1400" b="1" smtClean="0">
                <a:solidFill>
                  <a:schemeClr val="bg1"/>
                </a:solidFill>
              </a:rPr>
              <a:t>Área </a:t>
            </a:r>
            <a:r>
              <a:rPr lang="x-none" altLang="pt-BR" sz="1400" b="1" smtClean="0">
                <a:solidFill>
                  <a:schemeClr val="bg1"/>
                </a:solidFill>
              </a:rPr>
              <a:t>= </a:t>
            </a:r>
            <a:r>
              <a:rPr lang="x-none" altLang="pt-BR" sz="1400" b="1" dirty="0">
                <a:solidFill>
                  <a:schemeClr val="bg1"/>
                </a:solidFill>
                <a:sym typeface="+mn-ea"/>
              </a:rPr>
              <a:t>12.560000</a:t>
            </a:r>
            <a:endParaRPr lang="x-none" altLang="pt-BR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 bldLvl="0" animBg="1"/>
      <p:bldP spid="16" grpId="1" bldLvl="0" animBg="1"/>
      <p:bldP spid="17" grpId="0" bldLvl="0" animBg="1"/>
      <p:bldP spid="17" grpId="1" bldLvl="0" animBg="1"/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 bldLvl="0" animBg="1"/>
      <p:bldP spid="21" grpId="1" bldLvl="0" animBg="1"/>
      <p:bldP spid="23" grpId="0" bldLvl="0" animBg="1"/>
      <p:bldP spid="23" grpId="1" bldLvl="0" animBg="1"/>
      <p:bldP spid="24" grpId="0" bldLvl="0" animBg="1"/>
      <p:bldP spid="24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IDEs</a:t>
            </a:r>
            <a:r>
              <a:rPr lang="pt-BR" dirty="0" smtClean="0"/>
              <a:t> e Compiladores para C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16</a:t>
            </a:fld>
            <a:endParaRPr lang="pt-BR"/>
          </a:p>
        </p:txBody>
      </p:sp>
      <p:pic>
        <p:nvPicPr>
          <p:cNvPr id="1026" name="Picture 2" descr="Resultado de imagem para dev c++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04" y="4641607"/>
            <a:ext cx="1382193" cy="138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code block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30" y="2054606"/>
            <a:ext cx="2156484" cy="238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eclipse id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33" y="1977736"/>
            <a:ext cx="2692728" cy="189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netbean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408" y="3438592"/>
            <a:ext cx="2522892" cy="10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visual studio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30" y="4522869"/>
            <a:ext cx="3239340" cy="161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17</a:t>
            </a:fld>
            <a:endParaRPr lang="pt-BR"/>
          </a:p>
        </p:txBody>
      </p:sp>
      <p:pic>
        <p:nvPicPr>
          <p:cNvPr id="4" name="dev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5412" y="16476"/>
            <a:ext cx="9355815" cy="68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7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18</a:t>
            </a:fld>
            <a:endParaRPr lang="pt-BR"/>
          </a:p>
        </p:txBody>
      </p:sp>
      <p:pic>
        <p:nvPicPr>
          <p:cNvPr id="4" name="dev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4012" y="0"/>
            <a:ext cx="8943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Variáveis Booleanas</a:t>
            </a:r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A linguagem C não possui explicitamente variáveis do </a:t>
            </a:r>
            <a:r>
              <a:rPr lang="pt-BR" smtClean="0">
                <a:solidFill>
                  <a:srgbClr val="025198"/>
                </a:solidFill>
              </a:rPr>
              <a:t>tipo booleano</a:t>
            </a:r>
            <a:r>
              <a:rPr lang="pt-BR" smtClean="0"/>
              <a:t>. Entretanto, a linguagem considera um número com </a:t>
            </a:r>
            <a:r>
              <a:rPr lang="pt-BR" smtClean="0">
                <a:solidFill>
                  <a:srgbClr val="025198"/>
                </a:solidFill>
              </a:rPr>
              <a:t>valor 0 (zero) igual a falso </a:t>
            </a:r>
            <a:r>
              <a:rPr lang="pt-BR" smtClean="0"/>
              <a:t>e qualquer número com </a:t>
            </a:r>
            <a:r>
              <a:rPr lang="pt-BR" smtClean="0">
                <a:solidFill>
                  <a:srgbClr val="025198"/>
                </a:solidFill>
              </a:rPr>
              <a:t>valor diferente de 0 (zero) igual a verdadeiro</a:t>
            </a:r>
            <a:r>
              <a:rPr lang="pt-BR" smtClean="0"/>
              <a:t>.</a:t>
            </a:r>
          </a:p>
          <a:p>
            <a:endParaRPr lang="pt-BR" smtClean="0"/>
          </a:p>
        </p:txBody>
      </p:sp>
      <p:sp>
        <p:nvSpPr>
          <p:cNvPr id="29700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29701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2947867-A7AF-4BFA-81FA-1976296B786E}" type="slidenum">
              <a:rPr lang="es-ES">
                <a:solidFill>
                  <a:schemeClr val="bg1"/>
                </a:solidFill>
              </a:rPr>
              <a:t>19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077589" y="2699796"/>
            <a:ext cx="8036823" cy="3321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#include &lt;</a:t>
            </a:r>
            <a:r>
              <a:rPr 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stdio.h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&gt;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main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()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{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expressao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1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expressao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"Essa expressão é verdadeira! :)\n"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else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    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"Essa expressão é falsa! :(\n"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}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Introdução a </a:t>
            </a:r>
            <a:r>
              <a:rPr lang="pt-BR" dirty="0" smtClean="0"/>
              <a:t>Linguagem </a:t>
            </a:r>
            <a:r>
              <a:rPr lang="pt-BR" dirty="0"/>
              <a:t>C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Tipos Básicos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Variáveis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Constantes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Operadores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Comando de Saída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Comando de Entrada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Exemplos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Compilando o Código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Variáveis </a:t>
            </a:r>
            <a:r>
              <a:rPr lang="pt-BR" dirty="0" smtClean="0"/>
              <a:t>Booleanas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11"/>
            </a:pPr>
            <a:r>
              <a:rPr lang="pt-BR" dirty="0"/>
              <a:t>Comentários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pt-BR" dirty="0"/>
              <a:t>Abreviação de Expressões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pt-BR" dirty="0" err="1"/>
              <a:t>Cast</a:t>
            </a:r>
            <a:r>
              <a:rPr lang="pt-BR" dirty="0"/>
              <a:t> (Modelador)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hangingPunct="1"/>
            <a:r>
              <a:rPr lang="pt-BR" sz="1000" smtClean="0">
                <a:sym typeface="+mn-ea"/>
              </a:rPr>
              <a:t>Algoritmos e Programação I: Linguagem C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2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Comentários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Os comentário servem para explicar detalhes que julgarmos necessários em nosso algoritmo. Desta forma, aumentamos a legibilidade do nosso algoritmo. Os comentário não são considerados pelo compilador no processo de compilação.</a:t>
            </a:r>
          </a:p>
          <a:p>
            <a:r>
              <a:rPr lang="pt-BR" smtClean="0"/>
              <a:t>Tipos de comentários:</a:t>
            </a:r>
          </a:p>
          <a:p>
            <a:pPr lvl="1"/>
            <a:r>
              <a:rPr lang="pt-BR" smtClean="0">
                <a:sym typeface="+mn-ea"/>
              </a:rPr>
              <a:t>Os caracteres </a:t>
            </a:r>
            <a:r>
              <a:rPr lang="pt-BR" b="1" smtClean="0">
                <a:solidFill>
                  <a:srgbClr val="025198"/>
                </a:solidFill>
                <a:sym typeface="+mn-ea"/>
              </a:rPr>
              <a:t>/*</a:t>
            </a:r>
            <a:r>
              <a:rPr lang="pt-BR" smtClean="0">
                <a:sym typeface="+mn-ea"/>
              </a:rPr>
              <a:t> e </a:t>
            </a:r>
            <a:r>
              <a:rPr lang="pt-BR" b="1" smtClean="0">
                <a:solidFill>
                  <a:srgbClr val="025198"/>
                </a:solidFill>
                <a:sym typeface="+mn-ea"/>
              </a:rPr>
              <a:t>*/</a:t>
            </a:r>
            <a:r>
              <a:rPr lang="pt-BR" smtClean="0">
                <a:sym typeface="+mn-ea"/>
              </a:rPr>
              <a:t> permitem comentários de várias linhas e marcam o início e fim de um comentário, respectivamente.</a:t>
            </a:r>
          </a:p>
          <a:p>
            <a:pPr lvl="1"/>
            <a:r>
              <a:rPr lang="pt-BR" smtClean="0"/>
              <a:t>Os caracteres </a:t>
            </a:r>
            <a:r>
              <a:rPr lang="pt-BR" b="1" smtClean="0">
                <a:solidFill>
                  <a:srgbClr val="025198"/>
                </a:solidFill>
              </a:rPr>
              <a:t>//</a:t>
            </a:r>
            <a:r>
              <a:rPr lang="pt-BR" smtClean="0"/>
              <a:t> (duas barras) permitem comentários em uma única linha.</a:t>
            </a:r>
          </a:p>
          <a:p>
            <a:pPr lvl="1"/>
            <a:endParaRPr lang="pt-BR" b="1" smtClean="0">
              <a:solidFill>
                <a:srgbClr val="025198"/>
              </a:solidFill>
            </a:endParaRPr>
          </a:p>
        </p:txBody>
      </p:sp>
      <p:sp>
        <p:nvSpPr>
          <p:cNvPr id="30724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30726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AD681C8-AB13-4A5A-B357-E240E98C63A0}" type="slidenum">
              <a:rPr lang="es-ES">
                <a:solidFill>
                  <a:schemeClr val="bg1"/>
                </a:solidFill>
              </a:rPr>
              <a:t>20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953385" y="4242435"/>
            <a:ext cx="6285865" cy="1517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l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/* Arlino Magalhães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arlino@ufpi.edu.br</a:t>
            </a:r>
          </a:p>
          <a:p>
            <a:pPr algn="l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*/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float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saldo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   </a:t>
            </a:r>
            <a:r>
              <a:rPr lang="pt-BR" dirty="0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smtClean="0">
                <a:solidFill>
                  <a:srgbClr val="00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//</a:t>
            </a:r>
            <a:r>
              <a:rPr lang="pt-BR" dirty="0">
                <a:solidFill>
                  <a:srgbClr val="00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variável saldo atual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novo_saldo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00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//variável novo </a:t>
            </a:r>
            <a:r>
              <a:rPr lang="pt-BR" dirty="0" smtClean="0">
                <a:solidFill>
                  <a:srgbClr val="00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saldo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Abreviação de Expressões</a:t>
            </a:r>
          </a:p>
        </p:txBody>
      </p:sp>
      <p:sp>
        <p:nvSpPr>
          <p:cNvPr id="31747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pt-BR" dirty="0" smtClean="0"/>
              <a:t>A linguagem C admite as seguintes equivalências, que podem ser usadas para simplificar expressões ou para facilitar o entendimento de um programa: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 smtClean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 smtClean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 smtClean="0"/>
          </a:p>
          <a:p>
            <a:pPr>
              <a:defRPr/>
            </a:pPr>
            <a:endParaRPr lang="pt-BR" dirty="0"/>
          </a:p>
          <a:p>
            <a:pPr>
              <a:defRPr/>
            </a:pPr>
            <a:endParaRPr lang="pt-BR" dirty="0" smtClean="0"/>
          </a:p>
          <a:p>
            <a:pPr marL="0" indent="0" algn="ctr">
              <a:buNone/>
              <a:defRPr/>
            </a:pPr>
            <a:r>
              <a:rPr lang="pt-BR" sz="1600" i="1" dirty="0"/>
              <a:t>* k é uma constante</a:t>
            </a:r>
          </a:p>
        </p:txBody>
      </p:sp>
      <p:sp>
        <p:nvSpPr>
          <p:cNvPr id="31748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31749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26842ED-7FDA-4D46-BE84-54980FFC290A}" type="slidenum">
              <a:rPr lang="es-ES">
                <a:solidFill>
                  <a:schemeClr val="bg1"/>
                </a:solidFill>
              </a:rPr>
              <a:t>21</a:t>
            </a:fld>
            <a:endParaRPr lang="es-ES">
              <a:solidFill>
                <a:schemeClr val="bg1"/>
              </a:solidFill>
            </a:endParaRPr>
          </a:p>
        </p:txBody>
      </p:sp>
      <p:graphicFrame>
        <p:nvGraphicFramePr>
          <p:cNvPr id="6" name="Espaço Reservado para Conteúdo 3"/>
          <p:cNvGraphicFramePr/>
          <p:nvPr/>
        </p:nvGraphicFramePr>
        <p:xfrm>
          <a:off x="3324225" y="2498913"/>
          <a:ext cx="5543550" cy="33369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71775"/>
                <a:gridCol w="2771775"/>
              </a:tblGrid>
              <a:tr h="370769">
                <a:tc>
                  <a:txBody>
                    <a:bodyPr/>
                    <a:lstStyle/>
                    <a:p>
                      <a:pPr algn="l"/>
                      <a:r>
                        <a:rPr lang="pt-BR" sz="1800" dirty="0"/>
                        <a:t>Expressão Original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/>
                        <a:t>Expressão Equivalente</a:t>
                      </a:r>
                    </a:p>
                  </a:txBody>
                  <a:tcPr marT="45711" marB="45711" anchor="ctr"/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= x + k</a:t>
                      </a:r>
                      <a:r>
                        <a:rPr lang="pt-BR" sz="1800" dirty="0"/>
                        <a:t>;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+= k</a:t>
                      </a:r>
                      <a:r>
                        <a:rPr lang="pt-BR" sz="1800" dirty="0"/>
                        <a:t>;</a:t>
                      </a:r>
                    </a:p>
                  </a:txBody>
                  <a:tcPr marT="45711" marB="45711" anchor="ctr"/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= x - k</a:t>
                      </a:r>
                      <a:r>
                        <a:rPr lang="pt-BR" sz="1800" dirty="0"/>
                        <a:t>;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-= k</a:t>
                      </a:r>
                      <a:r>
                        <a:rPr lang="pt-BR" sz="1800" dirty="0"/>
                        <a:t>;</a:t>
                      </a:r>
                    </a:p>
                  </a:txBody>
                  <a:tcPr marT="45711" marB="45711" anchor="ctr"/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= x * k</a:t>
                      </a:r>
                      <a:r>
                        <a:rPr lang="pt-BR" sz="1800" dirty="0"/>
                        <a:t>;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*= k</a:t>
                      </a:r>
                      <a:r>
                        <a:rPr lang="pt-BR" sz="1800" dirty="0"/>
                        <a:t>;</a:t>
                      </a:r>
                    </a:p>
                  </a:txBody>
                  <a:tcPr marT="45711" marB="45711" anchor="ctr"/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= x / k</a:t>
                      </a:r>
                      <a:r>
                        <a:rPr lang="pt-BR" sz="1800" dirty="0"/>
                        <a:t>;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/= k</a:t>
                      </a:r>
                      <a:r>
                        <a:rPr lang="pt-BR" sz="1800" dirty="0"/>
                        <a:t>;</a:t>
                      </a:r>
                    </a:p>
                  </a:txBody>
                  <a:tcPr marT="45711" marB="45711" anchor="ctr"/>
                </a:tc>
              </a:tr>
              <a:tr h="370769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= x + 1</a:t>
                      </a:r>
                      <a:endParaRPr lang="pt-BR" sz="1800" dirty="0"/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++</a:t>
                      </a:r>
                      <a:endParaRPr lang="pt-BR" sz="1800" dirty="0"/>
                    </a:p>
                  </a:txBody>
                  <a:tcPr marT="45711" marB="45711"/>
                </a:tc>
              </a:tr>
              <a:tr h="37076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++ x</a:t>
                      </a:r>
                      <a:endParaRPr lang="pt-BR" sz="1800" dirty="0"/>
                    </a:p>
                  </a:txBody>
                  <a:tcPr marT="45711" marB="45711"/>
                </a:tc>
              </a:tr>
              <a:tr h="370769">
                <a:tc rowSpan="2"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= x - 1</a:t>
                      </a:r>
                      <a:endParaRPr lang="pt-BR" sz="1800" dirty="0"/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x --</a:t>
                      </a:r>
                      <a:endParaRPr lang="pt-BR" sz="1800" dirty="0"/>
                    </a:p>
                  </a:txBody>
                  <a:tcPr marT="45711" marB="45711"/>
                </a:tc>
              </a:tr>
              <a:tr h="37076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-- x</a:t>
                      </a:r>
                      <a:endParaRPr lang="pt-BR" sz="1800" dirty="0"/>
                    </a:p>
                  </a:txBody>
                  <a:tcPr marT="45711" marB="4571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smtClean="0"/>
              <a:t>Cast</a:t>
            </a:r>
            <a:r>
              <a:rPr lang="pt-BR" smtClean="0"/>
              <a:t> (Modelador)</a:t>
            </a:r>
          </a:p>
        </p:txBody>
      </p:sp>
      <p:sp>
        <p:nvSpPr>
          <p:cNvPr id="3277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Um </a:t>
            </a:r>
            <a:r>
              <a:rPr lang="pt-BR" i="1" dirty="0" err="1" smtClean="0">
                <a:solidFill>
                  <a:srgbClr val="025198"/>
                </a:solidFill>
              </a:rPr>
              <a:t>cast</a:t>
            </a:r>
            <a:r>
              <a:rPr lang="pt-BR" dirty="0" smtClean="0">
                <a:solidFill>
                  <a:srgbClr val="025198"/>
                </a:solidFill>
              </a:rPr>
              <a:t> </a:t>
            </a:r>
            <a:r>
              <a:rPr lang="pt-BR" dirty="0" smtClean="0"/>
              <a:t>é aplicado a uma expressão forçando-a a retorna um tipo especificado. </a:t>
            </a:r>
          </a:p>
          <a:p>
            <a:pPr>
              <a:defRPr/>
            </a:pPr>
            <a:r>
              <a:rPr lang="pt-BR" dirty="0" smtClean="0"/>
              <a:t>Sintaxe: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</a:rPr>
              <a:t>&lt;tipo de variável&gt;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) expressão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772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32773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AB10666-F411-430F-8C41-96477B0F4E66}" type="slidenum">
              <a:rPr lang="es-ES">
                <a:solidFill>
                  <a:schemeClr val="tx1"/>
                </a:solidFill>
              </a:rPr>
              <a:t>22</a:t>
            </a:fld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380865" y="2640330"/>
            <a:ext cx="4532630" cy="3258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#include &lt;</a:t>
            </a:r>
            <a:r>
              <a:rPr 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stdio.h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&gt;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main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(){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float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f1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f1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x-none" alt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10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7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"%f 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f1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f1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float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x-none" alt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10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/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7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"%f 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f1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}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pic>
        <p:nvPicPr>
          <p:cNvPr id="32775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9" y="3263602"/>
            <a:ext cx="302895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CaixaDeTexto 7"/>
          <p:cNvSpPr txBox="1">
            <a:spLocks noChangeArrowheads="1"/>
          </p:cNvSpPr>
          <p:nvPr/>
        </p:nvSpPr>
        <p:spPr bwMode="auto">
          <a:xfrm>
            <a:off x="845910" y="3473152"/>
            <a:ext cx="2500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00" b="1">
                <a:solidFill>
                  <a:schemeClr val="bg1"/>
                </a:solidFill>
              </a:rPr>
              <a:t>1.000000</a:t>
            </a:r>
          </a:p>
          <a:p>
            <a:pPr eaLnBrk="1" hangingPunct="1"/>
            <a:r>
              <a:rPr lang="pt-BR" sz="1400" b="1">
                <a:solidFill>
                  <a:schemeClr val="bg1"/>
                </a:solidFill>
              </a:rPr>
              <a:t>1.428541</a:t>
            </a:r>
          </a:p>
        </p:txBody>
      </p:sp>
      <p:grpSp>
        <p:nvGrpSpPr>
          <p:cNvPr id="9" name="Grupo 8"/>
          <p:cNvGrpSpPr/>
          <p:nvPr/>
        </p:nvGrpSpPr>
        <p:grpSpPr bwMode="auto">
          <a:xfrm>
            <a:off x="6395720" y="2460140"/>
            <a:ext cx="5232115" cy="1519406"/>
            <a:chOff x="437100" y="5156495"/>
            <a:chExt cx="5234550" cy="1515659"/>
          </a:xfrm>
        </p:grpSpPr>
        <p:sp>
          <p:nvSpPr>
            <p:cNvPr id="10" name="CaixaDeTexto 9"/>
            <p:cNvSpPr txBox="1"/>
            <p:nvPr/>
          </p:nvSpPr>
          <p:spPr>
            <a:xfrm>
              <a:off x="3491620" y="5156495"/>
              <a:ext cx="2180030" cy="119736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/>
                <a:t>A divisão entre dois números inteiros sempre retorna um número inteiro.</a:t>
              </a:r>
            </a:p>
          </p:txBody>
        </p:sp>
        <p:cxnSp>
          <p:nvCxnSpPr>
            <p:cNvPr id="11" name="Conector de seta reta 10"/>
            <p:cNvCxnSpPr>
              <a:stCxn id="10" idx="1"/>
            </p:cNvCxnSpPr>
            <p:nvPr/>
          </p:nvCxnSpPr>
          <p:spPr>
            <a:xfrm flipH="1">
              <a:off x="437100" y="5754941"/>
              <a:ext cx="3054501" cy="9172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 bwMode="auto">
          <a:xfrm>
            <a:off x="7913370" y="4117008"/>
            <a:ext cx="3741770" cy="1754187"/>
            <a:chOff x="1442518" y="3884855"/>
            <a:chExt cx="3741909" cy="1754326"/>
          </a:xfrm>
        </p:grpSpPr>
        <p:sp>
          <p:nvSpPr>
            <p:cNvPr id="13" name="CaixaDeTexto 12"/>
            <p:cNvSpPr txBox="1"/>
            <p:nvPr/>
          </p:nvSpPr>
          <p:spPr bwMode="auto">
            <a:xfrm>
              <a:off x="2987245" y="3884855"/>
              <a:ext cx="2197182" cy="175432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Para que a divisão entre dois números inteiros retorne um número real é necessário a utilização do </a:t>
              </a:r>
              <a:r>
                <a:rPr lang="pt-BR" i="1" dirty="0">
                  <a:solidFill>
                    <a:srgbClr val="025198"/>
                  </a:solidFill>
                </a:rPr>
                <a:t>cast</a:t>
              </a:r>
              <a:r>
                <a:rPr lang="pt-BR" dirty="0"/>
                <a:t>.</a:t>
              </a:r>
            </a:p>
          </p:txBody>
        </p:sp>
        <p:cxnSp>
          <p:nvCxnSpPr>
            <p:cNvPr id="14" name="Conector de seta reta 13"/>
            <p:cNvCxnSpPr/>
            <p:nvPr/>
          </p:nvCxnSpPr>
          <p:spPr bwMode="auto">
            <a:xfrm flipH="1" flipV="1">
              <a:off x="1442518" y="4678365"/>
              <a:ext cx="1545012" cy="844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 01</a:t>
            </a:r>
          </a:p>
        </p:txBody>
      </p:sp>
      <p:sp>
        <p:nvSpPr>
          <p:cNvPr id="3379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Fazer um algoritmo que receba com entrada o saldo de uma aplicação e exiba como resultado o novo saldo após um reajuste de 10%.</a:t>
            </a:r>
          </a:p>
        </p:txBody>
      </p:sp>
      <p:sp>
        <p:nvSpPr>
          <p:cNvPr id="33796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33801" name="Espaço Reservado para Número de Slid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EE9CFBB-90B3-458B-BA03-F9877955C24A}" type="slidenum">
              <a:rPr lang="es-ES">
                <a:solidFill>
                  <a:schemeClr val="tx1"/>
                </a:solidFill>
              </a:rPr>
              <a:t>23</a:t>
            </a:fld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733925" y="2360930"/>
            <a:ext cx="6508115" cy="3592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#include &lt;</a:t>
            </a:r>
            <a:r>
              <a:rPr 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stdio.h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&gt;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main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(){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float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saldo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novo_saldo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"Digite a saldo da aplicação:"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"%f"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saldo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novo_saldo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saldo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saldo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0.1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"Novo saldo = %f\n"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novo_saldo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}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881944" y="3045199"/>
            <a:ext cx="322262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Entrada</a:t>
            </a:r>
            <a:r>
              <a:rPr lang="pt-BR" dirty="0">
                <a:latin typeface="Arial" charset="0"/>
                <a:cs typeface="Arial" charset="0"/>
              </a:rPr>
              <a:t>: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Saldo da aplicação: </a:t>
            </a:r>
            <a:r>
              <a:rPr lang="pt-BR" b="1" dirty="0">
                <a:latin typeface="Arial" charset="0"/>
                <a:cs typeface="Arial" charset="0"/>
              </a:rPr>
              <a:t>saldo</a:t>
            </a:r>
            <a:r>
              <a:rPr lang="pt-BR" dirty="0">
                <a:latin typeface="Arial" charset="0"/>
                <a:cs typeface="Arial" charset="0"/>
              </a:rPr>
              <a:t>.</a:t>
            </a:r>
            <a:endParaRPr lang="pt-BR" b="1" dirty="0">
              <a:latin typeface="Arial" charset="0"/>
              <a:cs typeface="Arial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62893" y="3694486"/>
            <a:ext cx="316865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Saída</a:t>
            </a:r>
            <a:r>
              <a:rPr lang="pt-BR" dirty="0">
                <a:latin typeface="Arial" charset="0"/>
                <a:cs typeface="Arial" charset="0"/>
              </a:rPr>
              <a:t>: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Novo saldo: </a:t>
            </a:r>
            <a:r>
              <a:rPr lang="pt-BR" b="1" dirty="0" err="1">
                <a:latin typeface="Arial" charset="0"/>
                <a:cs typeface="Arial" charset="0"/>
              </a:rPr>
              <a:t>novo_saldo</a:t>
            </a:r>
            <a:r>
              <a:rPr lang="pt-BR" dirty="0">
                <a:latin typeface="Arial" charset="0"/>
                <a:cs typeface="Arial" charset="0"/>
              </a:rPr>
              <a:t>.</a:t>
            </a:r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575555" y="4837486"/>
            <a:ext cx="3887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b="1" dirty="0" err="1"/>
              <a:t>novo_saldo</a:t>
            </a:r>
            <a:r>
              <a:rPr lang="pt-BR" b="1" dirty="0"/>
              <a:t> = saldo + saldo * 0.1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 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Faça um algoritmo em que seja dado um valor para x como entrada para a função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pt-BR" b="0" i="0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+7 </m:t>
                    </m:r>
                  </m:oMath>
                </a14:m>
                <a:r>
                  <a:rPr lang="pt-BR" dirty="0" smtClean="0"/>
                  <a:t>. O programa deve exibir o valor de f(x).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0" t="-1495" r="-1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20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34825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336A36-3809-4F24-A6D1-DBB30CB4D4CA}" type="slidenum">
              <a:rPr lang="es-ES">
                <a:solidFill>
                  <a:schemeClr val="tx1"/>
                </a:solidFill>
              </a:rPr>
              <a:t>24</a:t>
            </a:fld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869815" y="2322195"/>
            <a:ext cx="5257800" cy="3590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#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include &lt;</a:t>
            </a:r>
            <a:r>
              <a:rPr 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stdio.h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&gt;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main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(){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float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x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fx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 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"Digite o valor de x:"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"%f"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x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fx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x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x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7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"F(x) = %f\n"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fx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}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215656" y="3206563"/>
            <a:ext cx="2374712" cy="64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Entrada</a:t>
            </a:r>
            <a:r>
              <a:rPr lang="pt-BR" dirty="0">
                <a:latin typeface="Arial" charset="0"/>
                <a:cs typeface="Arial" charset="0"/>
              </a:rPr>
              <a:t>: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Valor de x: </a:t>
            </a:r>
            <a:r>
              <a:rPr lang="pt-BR" b="1" dirty="0">
                <a:latin typeface="Arial" charset="0"/>
                <a:cs typeface="Arial" charset="0"/>
              </a:rPr>
              <a:t>x</a:t>
            </a:r>
            <a:r>
              <a:rPr lang="pt-BR" dirty="0">
                <a:latin typeface="Arial" charset="0"/>
                <a:cs typeface="Arial" charset="0"/>
              </a:rPr>
              <a:t>.</a:t>
            </a:r>
            <a:endParaRPr lang="pt-BR" b="1" dirty="0">
              <a:latin typeface="Arial" charset="0"/>
              <a:cs typeface="Arial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96604" y="3855850"/>
            <a:ext cx="2393764" cy="646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Saída</a:t>
            </a:r>
            <a:r>
              <a:rPr lang="pt-BR" dirty="0">
                <a:latin typeface="Arial" charset="0"/>
                <a:cs typeface="Arial" charset="0"/>
              </a:rPr>
              <a:t>: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Valor de f(x): </a:t>
            </a:r>
            <a:r>
              <a:rPr lang="pt-BR" b="1" dirty="0" err="1">
                <a:latin typeface="Arial" charset="0"/>
                <a:cs typeface="Arial" charset="0"/>
              </a:rPr>
              <a:t>fx</a:t>
            </a:r>
            <a:r>
              <a:rPr lang="pt-BR" dirty="0">
                <a:latin typeface="Arial" charset="0"/>
                <a:cs typeface="Arial" charset="0"/>
              </a:rPr>
              <a:t>.</a:t>
            </a:r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1616545" y="4805176"/>
            <a:ext cx="2216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b="1" dirty="0" err="1"/>
              <a:t>fx</a:t>
            </a:r>
            <a:r>
              <a:rPr lang="pt-BR" b="1" dirty="0"/>
              <a:t> = 3*x*x + 2*x + 7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 03</a:t>
            </a:r>
          </a:p>
        </p:txBody>
      </p:sp>
      <p:sp>
        <p:nvSpPr>
          <p:cNvPr id="358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Fazer um algoritmo que receba como entrada a quantidade de horas trabalhadas por um professor e o valor de sua hora-aula. O algoritmo deve retornar o valor do salário do professor.</a:t>
            </a:r>
          </a:p>
        </p:txBody>
      </p:sp>
      <p:sp>
        <p:nvSpPr>
          <p:cNvPr id="35844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35849" name="Espaço Reservado para Número de Slid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7C0F699-66BE-4CDD-9905-408F1DF47155}" type="slidenum">
              <a:rPr lang="es-ES">
                <a:solidFill>
                  <a:schemeClr val="bg1"/>
                </a:solidFill>
              </a:rPr>
              <a:t>25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854297" y="2448580"/>
            <a:ext cx="6441234" cy="38991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#include &lt;</a:t>
            </a:r>
            <a:r>
              <a:rPr 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stdio.h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&gt;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smtClean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main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(){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float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qtd_horas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valor_hora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salario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"Digite a quantidade de horas:"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"%f</a:t>
            </a:r>
            <a:r>
              <a:rPr lang="pt-BR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</a:t>
            </a:r>
            <a:r>
              <a:rPr lang="pt-BR" b="1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&amp;</a:t>
            </a:r>
            <a:r>
              <a:rPr lang="pt-BR" smtClean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qtd_horas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"Digite o valor da hora-aula:"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scanf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"%f"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&amp;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valor_hora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salario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qtd_horas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*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valor_hora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printf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"Salário bruto = %f\n"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salario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);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   </a:t>
            </a:r>
            <a:r>
              <a:rPr lang="pt-BR" b="1" dirty="0" err="1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return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0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;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</a:rPr>
              <a:t>}</a:t>
            </a:r>
            <a:endParaRPr lang="pt-B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176020" y="2924175"/>
            <a:ext cx="3636645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Entrada</a:t>
            </a:r>
            <a:r>
              <a:rPr lang="pt-BR" dirty="0">
                <a:latin typeface="Arial" charset="0"/>
                <a:cs typeface="Arial" charset="0"/>
              </a:rPr>
              <a:t>: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Quantidade de horas trabalhadas: </a:t>
            </a:r>
            <a:r>
              <a:rPr lang="pt-BR" b="1" dirty="0" err="1">
                <a:latin typeface="Arial" charset="0"/>
                <a:cs typeface="Arial" charset="0"/>
              </a:rPr>
              <a:t>qtd_horas</a:t>
            </a:r>
            <a:endParaRPr lang="pt-BR" b="1" dirty="0">
              <a:latin typeface="Arial" charset="0"/>
              <a:cs typeface="Arial" charset="0"/>
            </a:endParaRP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Valor da hora-aula: </a:t>
            </a:r>
            <a:r>
              <a:rPr lang="pt-BR" b="1" dirty="0" err="1">
                <a:latin typeface="Arial" charset="0"/>
                <a:cs typeface="Arial" charset="0"/>
              </a:rPr>
              <a:t>valor_hora</a:t>
            </a:r>
            <a:endParaRPr lang="pt-BR" b="1" dirty="0">
              <a:latin typeface="Arial" charset="0"/>
              <a:cs typeface="Arial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56263" y="4438651"/>
            <a:ext cx="2808288" cy="6400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Saída</a:t>
            </a:r>
            <a:r>
              <a:rPr lang="pt-BR" dirty="0">
                <a:latin typeface="Arial" charset="0"/>
                <a:cs typeface="Arial" charset="0"/>
              </a:rPr>
              <a:t>: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Salário: </a:t>
            </a:r>
            <a:r>
              <a:rPr lang="pt-BR" b="1" dirty="0">
                <a:latin typeface="Arial" charset="0"/>
                <a:cs typeface="Arial" charset="0"/>
              </a:rPr>
              <a:t>salario</a:t>
            </a:r>
            <a:r>
              <a:rPr lang="pt-BR" dirty="0">
                <a:latin typeface="Arial" charset="0"/>
                <a:cs typeface="Arial" charset="0"/>
              </a:rPr>
              <a:t>.</a:t>
            </a:r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868926" y="5364164"/>
            <a:ext cx="3744913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b="1"/>
              <a:t>salario = qtd_horas * valor_hora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Introdução a Linguagem C</a:t>
            </a:r>
          </a:p>
        </p:txBody>
      </p:sp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Foi criada por </a:t>
            </a:r>
            <a:r>
              <a:rPr lang="pt-BR" dirty="0" smtClean="0">
                <a:solidFill>
                  <a:srgbClr val="025198"/>
                </a:solidFill>
              </a:rPr>
              <a:t>Dennis Ritchie </a:t>
            </a:r>
            <a:r>
              <a:rPr lang="pt-BR" dirty="0" smtClean="0"/>
              <a:t>(1941, 2011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†</a:t>
            </a:r>
            <a:r>
              <a:rPr lang="pt-BR" dirty="0" smtClean="0"/>
              <a:t>) em 1972 no centro de pesquisas da </a:t>
            </a:r>
            <a:r>
              <a:rPr lang="pt-BR" i="1" dirty="0" smtClean="0"/>
              <a:t>Bell </a:t>
            </a:r>
            <a:r>
              <a:rPr lang="pt-BR" i="1" dirty="0" err="1" smtClean="0"/>
              <a:t>Laboratories</a:t>
            </a:r>
            <a:r>
              <a:rPr lang="pt-BR" dirty="0" smtClean="0"/>
              <a:t>.</a:t>
            </a:r>
          </a:p>
          <a:p>
            <a:r>
              <a:rPr lang="pt-BR" dirty="0" smtClean="0"/>
              <a:t>Sua primeira utilização importante foi a reescrita do </a:t>
            </a:r>
            <a:r>
              <a:rPr lang="pt-BR" dirty="0" smtClean="0">
                <a:solidFill>
                  <a:srgbClr val="025198"/>
                </a:solidFill>
              </a:rPr>
              <a:t>Sistema Operacional UNIX</a:t>
            </a:r>
            <a:r>
              <a:rPr lang="pt-BR" dirty="0" smtClean="0"/>
              <a:t>, que até então era escrito em </a:t>
            </a:r>
            <a:r>
              <a:rPr lang="pt-BR" i="1" dirty="0" err="1" smtClean="0"/>
              <a:t>assembly</a:t>
            </a:r>
            <a:r>
              <a:rPr lang="pt-BR" dirty="0" smtClean="0"/>
              <a:t>.</a:t>
            </a:r>
          </a:p>
          <a:p>
            <a:r>
              <a:rPr lang="pt-BR" dirty="0" smtClean="0"/>
              <a:t>Se tornou tão popular que por volta de 1980, já existiam várias versões de </a:t>
            </a:r>
            <a:r>
              <a:rPr lang="pt-BR" dirty="0" smtClean="0">
                <a:solidFill>
                  <a:srgbClr val="025198"/>
                </a:solidFill>
              </a:rPr>
              <a:t>compiladores C</a:t>
            </a:r>
            <a:r>
              <a:rPr lang="pt-BR" dirty="0" smtClean="0"/>
              <a:t> oferecidas por várias empresas.</a:t>
            </a:r>
          </a:p>
          <a:p>
            <a:r>
              <a:rPr lang="pt-BR" dirty="0" smtClean="0"/>
              <a:t>É uma linguagem de propósito geral, mas é mais utilizada para escrever compiladores, analisadores léxicos, bancos de dados, editores de texto, etc.</a:t>
            </a:r>
          </a:p>
        </p:txBody>
      </p:sp>
      <p:sp>
        <p:nvSpPr>
          <p:cNvPr id="10244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0245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760C704-D606-41DC-9F64-1EED6A5D2D2A}" type="slidenum">
              <a:rPr lang="es-ES">
                <a:solidFill>
                  <a:schemeClr val="tx1"/>
                </a:solidFill>
              </a:rPr>
              <a:t>3</a:t>
            </a:fld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Tipos Básicos</a:t>
            </a:r>
          </a:p>
        </p:txBody>
      </p:sp>
      <p:sp>
        <p:nvSpPr>
          <p:cNvPr id="1126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Tipos Básicos de C:</a:t>
            </a:r>
          </a:p>
          <a:p>
            <a:pPr lvl="1"/>
            <a:r>
              <a:rPr lang="pt-BR" b="1" smtClean="0">
                <a:solidFill>
                  <a:srgbClr val="025198"/>
                </a:solidFill>
              </a:rPr>
              <a:t>char</a:t>
            </a:r>
            <a:r>
              <a:rPr lang="pt-BR" b="1" smtClean="0"/>
              <a:t>:</a:t>
            </a:r>
            <a:r>
              <a:rPr lang="pt-BR" smtClean="0"/>
              <a:t> o valor armazenado é um caractere. Caracteres geralmente são armazenados em códigos (usualmente o código ASCII).</a:t>
            </a:r>
          </a:p>
          <a:p>
            <a:pPr lvl="1"/>
            <a:r>
              <a:rPr lang="pt-BR" b="1" smtClean="0">
                <a:solidFill>
                  <a:srgbClr val="025198"/>
                </a:solidFill>
              </a:rPr>
              <a:t>int</a:t>
            </a:r>
            <a:r>
              <a:rPr lang="pt-BR" b="1" smtClean="0"/>
              <a:t>:</a:t>
            </a:r>
            <a:r>
              <a:rPr lang="pt-BR" smtClean="0"/>
              <a:t> número inteiro.</a:t>
            </a:r>
          </a:p>
          <a:p>
            <a:pPr lvl="1"/>
            <a:r>
              <a:rPr lang="pt-BR" b="1" smtClean="0">
                <a:solidFill>
                  <a:srgbClr val="025198"/>
                </a:solidFill>
              </a:rPr>
              <a:t>float</a:t>
            </a:r>
            <a:r>
              <a:rPr lang="pt-BR" b="1" smtClean="0"/>
              <a:t>: </a:t>
            </a:r>
            <a:r>
              <a:rPr lang="pt-BR" smtClean="0"/>
              <a:t>número em ponto flutuante de precisão simples. São conhecidos normalmente como números reais.</a:t>
            </a:r>
          </a:p>
          <a:p>
            <a:pPr lvl="1"/>
            <a:r>
              <a:rPr lang="pt-BR" b="1" smtClean="0">
                <a:solidFill>
                  <a:srgbClr val="025198"/>
                </a:solidFill>
              </a:rPr>
              <a:t>double</a:t>
            </a:r>
            <a:r>
              <a:rPr lang="pt-BR" b="1" smtClean="0"/>
              <a:t>: </a:t>
            </a:r>
            <a:r>
              <a:rPr lang="pt-BR" smtClean="0"/>
              <a:t>número em ponto flutuante de precisão dupla.</a:t>
            </a:r>
          </a:p>
          <a:p>
            <a:pPr lvl="1"/>
            <a:r>
              <a:rPr lang="pt-BR" b="1" smtClean="0">
                <a:solidFill>
                  <a:srgbClr val="025198"/>
                </a:solidFill>
              </a:rPr>
              <a:t>void</a:t>
            </a:r>
            <a:r>
              <a:rPr lang="pt-BR" b="1" smtClean="0"/>
              <a:t>: </a:t>
            </a:r>
            <a:r>
              <a:rPr lang="pt-BR" smtClean="0"/>
              <a:t>serve para indicar que um resultado não tem um tipo definido. </a:t>
            </a:r>
          </a:p>
        </p:txBody>
      </p:sp>
      <p:sp>
        <p:nvSpPr>
          <p:cNvPr id="11268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1269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1A40541-DC39-4688-BE3E-642DA37CCFC7}" type="slidenum">
              <a:rPr lang="es-ES">
                <a:solidFill>
                  <a:schemeClr val="tx1"/>
                </a:solidFill>
              </a:rPr>
              <a:t>4</a:t>
            </a:fld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Variáveis</a:t>
            </a:r>
          </a:p>
        </p:txBody>
      </p:sp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Regras básicas para nomear variáveis:</a:t>
            </a:r>
          </a:p>
          <a:p>
            <a:pPr marL="711200" lvl="1" indent="-457200">
              <a:buFontTx/>
              <a:buAutoNum type="arabicPeriod"/>
            </a:pPr>
            <a:r>
              <a:rPr lang="pt-BR" dirty="0" smtClean="0"/>
              <a:t>o nome de uma variável deve ser iniciado com uma letra e seguido por outras letras ou números;</a:t>
            </a:r>
          </a:p>
          <a:p>
            <a:pPr marL="711200" lvl="1" indent="-457200">
              <a:buFontTx/>
              <a:buAutoNum type="arabicPeriod"/>
            </a:pPr>
            <a:r>
              <a:rPr lang="pt-BR" dirty="0" smtClean="0"/>
              <a:t>nunca devem ser utilizados caracteres que não sejam alfanuméricos, com exceção do </a:t>
            </a:r>
            <a:r>
              <a:rPr lang="pt-BR" i="1" dirty="0" err="1" smtClean="0"/>
              <a:t>underline</a:t>
            </a:r>
            <a:r>
              <a:rPr lang="pt-BR" i="1" dirty="0" smtClean="0"/>
              <a:t> </a:t>
            </a:r>
            <a:r>
              <a:rPr lang="pt-BR" dirty="0" smtClean="0"/>
              <a:t>(_);</a:t>
            </a:r>
          </a:p>
          <a:p>
            <a:pPr marL="711200" lvl="1" indent="-457200">
              <a:buFontTx/>
              <a:buAutoNum type="arabicPeriod"/>
            </a:pPr>
            <a:r>
              <a:rPr lang="pt-BR" dirty="0" smtClean="0"/>
              <a:t>acentos não devem ser utilizados;</a:t>
            </a:r>
          </a:p>
          <a:p>
            <a:pPr marL="711200" lvl="1" indent="-457200">
              <a:buFontTx/>
              <a:buAutoNum type="arabicPeriod"/>
            </a:pPr>
            <a:r>
              <a:rPr lang="pt-BR" dirty="0" smtClean="0"/>
              <a:t>letras maiúsculas e minúsculas são consideradas caracteres diferentes.</a:t>
            </a:r>
          </a:p>
          <a:p>
            <a:r>
              <a:rPr lang="pt-BR" dirty="0" smtClean="0"/>
              <a:t>Declaração de variáveis:</a:t>
            </a:r>
          </a:p>
          <a:p>
            <a:pPr marL="711200" lvl="1" indent="-457200"/>
            <a:r>
              <a:rPr lang="x-none" alt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i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idade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numero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;</a:t>
            </a:r>
            <a:endParaRPr lang="pt-BR" dirty="0" smtClean="0"/>
          </a:p>
          <a:p>
            <a:pPr marL="711200" lvl="1" indent="-457200"/>
            <a:r>
              <a:rPr lang="pt-BR" dirty="0" err="1">
                <a:solidFill>
                  <a:srgbClr val="8000FF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float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salario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,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a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ltura</a:t>
            </a:r>
            <a:r>
              <a:rPr lang="pt-BR" b="1" dirty="0" smtClean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;</a:t>
            </a:r>
            <a:endParaRPr lang="pt-BR" dirty="0" smtClean="0"/>
          </a:p>
          <a:p>
            <a:r>
              <a:rPr lang="pt-BR" dirty="0" smtClean="0"/>
              <a:t>Atribuição:</a:t>
            </a:r>
          </a:p>
          <a:p>
            <a:pPr marL="711200" lvl="1" indent="-457200"/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idade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dirty="0">
                <a:solidFill>
                  <a:srgbClr val="FF8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31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;</a:t>
            </a:r>
            <a:endParaRPr lang="pt-BR" dirty="0" smtClean="0"/>
          </a:p>
          <a:p>
            <a:pPr marL="711200" lvl="1" indent="-457200"/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s</a:t>
            </a:r>
            <a:r>
              <a:rPr 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e</a:t>
            </a:r>
            <a:r>
              <a:rPr lang="x-none" altLang="pt-BR" dirty="0" err="1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xo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=</a:t>
            </a:r>
            <a:r>
              <a:rPr lang="pt-BR" dirty="0">
                <a:solidFill>
                  <a:srgbClr val="000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pt-BR" dirty="0">
                <a:solidFill>
                  <a:srgbClr val="808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'A'</a:t>
            </a:r>
            <a:r>
              <a:rPr lang="pt-BR" b="1" dirty="0">
                <a:solidFill>
                  <a:srgbClr val="00008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;</a:t>
            </a:r>
            <a:endParaRPr lang="pt-BR" dirty="0" smtClean="0"/>
          </a:p>
          <a:p>
            <a:endParaRPr lang="pt-BR" dirty="0" smtClean="0"/>
          </a:p>
        </p:txBody>
      </p:sp>
      <p:sp>
        <p:nvSpPr>
          <p:cNvPr id="12292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2295" name="Espaço Reservado para Número de Slid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4652A4-45C4-4C7E-BC56-34FD5F495C34}" type="slidenum">
              <a:rPr lang="es-ES">
                <a:solidFill>
                  <a:schemeClr val="tx1"/>
                </a:solidFill>
              </a:rPr>
              <a:t>5</a:t>
            </a:fld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 bwMode="auto">
          <a:xfrm>
            <a:off x="2337435" y="4988580"/>
            <a:ext cx="3276843" cy="922337"/>
            <a:chOff x="1936825" y="5361623"/>
            <a:chExt cx="3276843" cy="922337"/>
          </a:xfrm>
        </p:grpSpPr>
        <p:sp>
          <p:nvSpPr>
            <p:cNvPr id="7" name="CaixaDeTexto 6"/>
            <p:cNvSpPr txBox="1"/>
            <p:nvPr/>
          </p:nvSpPr>
          <p:spPr>
            <a:xfrm>
              <a:off x="2621280" y="5361623"/>
              <a:ext cx="2592388" cy="92233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Valores de caracteres devem usar  aspas simples.</a:t>
              </a:r>
            </a:p>
          </p:txBody>
        </p:sp>
        <p:cxnSp>
          <p:nvCxnSpPr>
            <p:cNvPr id="8" name="Conector de seta reta 7"/>
            <p:cNvCxnSpPr>
              <a:stCxn id="7" idx="1"/>
            </p:cNvCxnSpPr>
            <p:nvPr/>
          </p:nvCxnSpPr>
          <p:spPr>
            <a:xfrm flipH="1">
              <a:off x="1936825" y="5822613"/>
              <a:ext cx="684530" cy="63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Scroll Horizontal 9"/>
          <p:cNvSpPr/>
          <p:nvPr/>
        </p:nvSpPr>
        <p:spPr>
          <a:xfrm>
            <a:off x="6328410" y="3514725"/>
            <a:ext cx="4189730" cy="2635885"/>
          </a:xfrm>
          <a:prstGeom prst="horizontalScroll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+mj-lt"/>
                <a:sym typeface="+mn-ea"/>
              </a:rPr>
              <a:t>Obs.: </a:t>
            </a:r>
            <a:r>
              <a:rPr lang="pt-BR" dirty="0">
                <a:latin typeface="+mj-lt"/>
                <a:sym typeface="+mn-ea"/>
              </a:rPr>
              <a:t>não só as variáveis mas toda a linguagem C é </a:t>
            </a:r>
            <a:r>
              <a:rPr lang="pt-BR" i="1" dirty="0">
                <a:latin typeface="+mj-lt"/>
                <a:sym typeface="+mn-ea"/>
              </a:rPr>
              <a:t>“</a:t>
            </a:r>
            <a:r>
              <a:rPr lang="pt-BR" b="1" i="1" dirty="0">
                <a:latin typeface="+mj-lt"/>
                <a:sym typeface="+mn-ea"/>
              </a:rPr>
              <a:t>Case </a:t>
            </a:r>
            <a:r>
              <a:rPr lang="pt-BR" b="1" i="1" dirty="0" err="1">
                <a:latin typeface="+mj-lt"/>
                <a:sym typeface="+mn-ea"/>
              </a:rPr>
              <a:t>Sensitive</a:t>
            </a:r>
            <a:r>
              <a:rPr lang="pt-BR" i="1" dirty="0">
                <a:latin typeface="+mj-lt"/>
                <a:sym typeface="+mn-ea"/>
              </a:rPr>
              <a:t>”</a:t>
            </a:r>
            <a:r>
              <a:rPr lang="pt-BR" dirty="0">
                <a:latin typeface="+mj-lt"/>
                <a:sym typeface="+mn-ea"/>
              </a:rPr>
              <a:t>, isto é, maiúsculas e minúsculas fazem diferença. Por exemplo: </a:t>
            </a:r>
            <a:r>
              <a:rPr lang="pt-BR" b="1" dirty="0">
                <a:latin typeface="+mj-lt"/>
                <a:sym typeface="+mn-ea"/>
              </a:rPr>
              <a:t>Idade </a:t>
            </a:r>
            <a:r>
              <a:rPr lang="pt-BR" b="1" dirty="0">
                <a:latin typeface="+mj-lt"/>
                <a:cs typeface="Times New Roman" pitchFamily="18" charset="0"/>
                <a:sym typeface="+mn-ea"/>
              </a:rPr>
              <a:t>≠ idade</a:t>
            </a:r>
            <a:r>
              <a:rPr lang="pt-BR" dirty="0">
                <a:latin typeface="+mj-lt"/>
                <a:cs typeface="Times New Roman" pitchFamily="18" charset="0"/>
                <a:sym typeface="+mn-ea"/>
              </a:rPr>
              <a:t>, ou seja, são duas variáveis diferentes.</a:t>
            </a:r>
            <a:endParaRPr lang="x-none" alt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Constantes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/>
              <a:t>As constantes seguem as mesmas regras utilizadas nas variáveis, exceto pelo fato de seus valores poderem ser modificados durante a execução do programa.</a:t>
            </a:r>
          </a:p>
          <a:p>
            <a:r>
              <a:rPr lang="pt-BR" smtClean="0"/>
              <a:t>Utilizamos o comando </a:t>
            </a:r>
            <a:r>
              <a:rPr lang="pt-BR" smtClean="0">
                <a:solidFill>
                  <a:srgbClr val="025198"/>
                </a:solidFill>
              </a:rPr>
              <a:t>define</a:t>
            </a:r>
            <a:r>
              <a:rPr lang="pt-BR" smtClean="0"/>
              <a:t> na linguagem C para criar constantes.</a:t>
            </a:r>
          </a:p>
          <a:p>
            <a:r>
              <a:rPr lang="pt-BR" smtClean="0"/>
              <a:t>Exemplos:</a:t>
            </a:r>
          </a:p>
          <a:p>
            <a:pPr lvl="1"/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#define </a:t>
            </a:r>
            <a:r>
              <a:rPr lang="x-none" alt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PI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3.14</a:t>
            </a:r>
            <a:r>
              <a:rPr lang="x-none" alt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159265</a:t>
            </a:r>
          </a:p>
          <a:p>
            <a:pPr lvl="1"/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#define </a:t>
            </a:r>
            <a:r>
              <a:rPr lang="x-none" altLang="pt-BR" dirty="0" err="1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TAXA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 </a:t>
            </a:r>
            <a:r>
              <a:rPr lang="x-none" alt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0</a:t>
            </a:r>
            <a:r>
              <a:rPr lang="pt-BR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.</a:t>
            </a:r>
            <a:r>
              <a:rPr lang="x-none" dirty="0">
                <a:solidFill>
                  <a:srgbClr val="804000"/>
                </a:solidFill>
                <a:latin typeface="Courier New" pitchFamily="49" charset="0"/>
                <a:ea typeface="Times New Roman" pitchFamily="18" charset="0"/>
                <a:cs typeface="Times New Roman" pitchFamily="18" charset="0"/>
                <a:sym typeface="+mn-ea"/>
              </a:rPr>
              <a:t>99</a:t>
            </a:r>
            <a:endParaRPr lang="x-none" dirty="0" smtClean="0">
              <a:solidFill>
                <a:srgbClr val="804000"/>
              </a:solidFill>
              <a:latin typeface="Courier New" pitchFamily="49" charset="0"/>
              <a:ea typeface="Times New Roman" pitchFamily="18" charset="0"/>
              <a:cs typeface="Times New Roman" pitchFamily="18" charset="0"/>
              <a:sym typeface="+mn-ea"/>
            </a:endParaRPr>
          </a:p>
          <a:p>
            <a:pPr lvl="1"/>
            <a:endParaRPr lang="x-none" dirty="0" smtClean="0">
              <a:solidFill>
                <a:srgbClr val="804000"/>
              </a:solidFill>
              <a:latin typeface="Courier New" pitchFamily="49" charset="0"/>
              <a:ea typeface="Times New Roman" pitchFamily="18" charset="0"/>
              <a:cs typeface="Times New Roman" pitchFamily="18" charset="0"/>
              <a:sym typeface="+mn-ea"/>
            </a:endParaRPr>
          </a:p>
        </p:txBody>
      </p:sp>
      <p:sp>
        <p:nvSpPr>
          <p:cNvPr id="13316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331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CC85A5B-9C7E-4BE9-8975-54C5C6CB4DEA}" type="slidenum">
              <a:rPr lang="es-ES">
                <a:solidFill>
                  <a:schemeClr val="tx1"/>
                </a:solidFill>
              </a:rPr>
              <a:t>6</a:t>
            </a:fld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mtClean="0"/>
              <a:t>Operadores - </a:t>
            </a:r>
            <a:r>
              <a:rPr lang="pt-BR" sz="4800" smtClean="0"/>
              <a:t>Aritméticos </a:t>
            </a:r>
            <a:endParaRPr lang="pt-BR" smtClean="0"/>
          </a:p>
        </p:txBody>
      </p:sp>
      <p:sp>
        <p:nvSpPr>
          <p:cNvPr id="14339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4366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4678E7E-7004-4F83-8F7C-E07AC4EEB5F9}" type="slidenum">
              <a:rPr lang="es-ES">
                <a:solidFill>
                  <a:schemeClr val="tx1"/>
                </a:solidFill>
              </a:rPr>
              <a:t>7</a:t>
            </a:fld>
            <a:endParaRPr lang="es-ES">
              <a:solidFill>
                <a:schemeClr val="tx1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3048000" y="2852738"/>
          <a:ext cx="6096000" cy="268034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/>
                <a:gridCol w="3048000"/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Operador 	</a:t>
                      </a:r>
                      <a:endParaRPr lang="pt-BR" sz="1800" b="0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Símbolo </a:t>
                      </a:r>
                      <a:endParaRPr lang="pt-BR" sz="18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adição 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kern="1200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+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subtração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kern="1200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-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multiplicação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kern="1200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*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divisão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kern="1200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/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divisão inteira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kern="1200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/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resto da divisão inteira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%</a:t>
                      </a:r>
                    </a:p>
                  </a:txBody>
                  <a:tcPr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mtClean="0"/>
              <a:t>Operadores - </a:t>
            </a:r>
            <a:r>
              <a:rPr lang="pt-BR" sz="4800" smtClean="0"/>
              <a:t>Relacionais </a:t>
            </a:r>
            <a:endParaRPr lang="pt-BR" smtClean="0"/>
          </a:p>
        </p:txBody>
      </p:sp>
      <p:sp>
        <p:nvSpPr>
          <p:cNvPr id="15363" name="Espaço Reservado para Rodapé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5390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34E239F-FC44-4A83-BD2C-DC9399D194FC}" type="slidenum">
              <a:rPr lang="es-ES">
                <a:solidFill>
                  <a:schemeClr val="tx1"/>
                </a:solidFill>
              </a:rPr>
              <a:t>8</a:t>
            </a:fld>
            <a:endParaRPr lang="es-ES">
              <a:solidFill>
                <a:schemeClr val="tx1"/>
              </a:solidFill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3048000" y="2852738"/>
          <a:ext cx="6096000" cy="268034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/>
                <a:gridCol w="3048000"/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Operador 	</a:t>
                      </a:r>
                      <a:endParaRPr lang="pt-BR" sz="1800" b="0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Símbolo </a:t>
                      </a:r>
                      <a:endParaRPr lang="pt-BR" sz="18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igual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==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maior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&gt;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menor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&lt;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maior</a:t>
                      </a:r>
                      <a:r>
                        <a:rPr lang="pt-BR" sz="1800" baseline="0" dirty="0" smtClean="0"/>
                        <a:t> </a:t>
                      </a:r>
                      <a:r>
                        <a:rPr lang="pt-BR" sz="1800" dirty="0" smtClean="0"/>
                        <a:t>ou igual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&gt;=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smtClean="0"/>
                        <a:t>menor </a:t>
                      </a:r>
                      <a:r>
                        <a:rPr lang="pt-BR" sz="1800" baseline="0" smtClean="0"/>
                        <a:t>ou </a:t>
                      </a:r>
                      <a:r>
                        <a:rPr lang="pt-BR" sz="1800" baseline="0" dirty="0" smtClean="0"/>
                        <a:t>igual</a:t>
                      </a:r>
                      <a:endParaRPr lang="pt-BR" sz="1800" dirty="0" smtClean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&lt;=</a:t>
                      </a: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diferente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!=</a:t>
                      </a:r>
                    </a:p>
                  </a:txBody>
                  <a:tcPr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smtClean="0"/>
              <a:t>Operadores - </a:t>
            </a:r>
            <a:r>
              <a:rPr lang="pt-BR" sz="4800" smtClean="0"/>
              <a:t>Lógicos</a:t>
            </a:r>
            <a:endParaRPr lang="pt-BR" smtClean="0"/>
          </a:p>
        </p:txBody>
      </p:sp>
      <p:sp>
        <p:nvSpPr>
          <p:cNvPr id="16387" name="Espaço Reservado para Rodapé 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Linguagem C</a:t>
            </a:r>
            <a:endParaRPr lang="es-ES" smtClean="0"/>
          </a:p>
        </p:txBody>
      </p:sp>
      <p:sp>
        <p:nvSpPr>
          <p:cNvPr id="16405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13AA085-6923-4136-A85E-463BB2D74BD5}" type="slidenum">
              <a:rPr lang="es-ES">
                <a:solidFill>
                  <a:schemeClr val="tx1"/>
                </a:solidFill>
              </a:rPr>
              <a:t>9</a:t>
            </a:fld>
            <a:endParaRPr lang="es-ES">
              <a:solidFill>
                <a:schemeClr val="tx1"/>
              </a:solidFill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3048000" y="2852739"/>
          <a:ext cx="6096000" cy="152537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/>
                <a:gridCol w="3048000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Operador 	</a:t>
                      </a:r>
                      <a:endParaRPr lang="pt-BR" sz="1800" b="0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Símbolo </a:t>
                      </a:r>
                      <a:endParaRPr lang="pt-BR" sz="18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conjunção</a:t>
                      </a:r>
                      <a:endParaRPr lang="pt-BR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baseline="0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&amp;&amp;</a:t>
                      </a:r>
                      <a:endParaRPr lang="pt-BR" sz="1800" b="1" dirty="0">
                        <a:solidFill>
                          <a:srgbClr val="000080"/>
                        </a:solidFill>
                        <a:latin typeface="Courier New" pitchFamily="49" charset="0"/>
                        <a:ea typeface="Times New Roman" pitchFamily="18" charset="0"/>
                        <a:cs typeface="Times New Roman" pitchFamily="18" charset="0"/>
                      </a:endParaRPr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disjunção</a:t>
                      </a:r>
                      <a:endParaRPr lang="pt-BR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||</a:t>
                      </a:r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negação</a:t>
                      </a:r>
                      <a:endParaRPr lang="pt-BR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80"/>
                          </a:solidFill>
                          <a:latin typeface="Courier New" pitchFamily="49" charset="0"/>
                          <a:ea typeface="Times New Roman" pitchFamily="18" charset="0"/>
                          <a:cs typeface="Times New Roman" pitchFamily="18" charset="0"/>
                        </a:rPr>
                        <a:t>!</a:t>
                      </a:r>
                    </a:p>
                  </a:txBody>
                  <a:tcPr marT="45700" marB="457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</TotalTime>
  <Words>1588</Words>
  <Application>Microsoft Office PowerPoint</Application>
  <PresentationFormat>Widescreen</PresentationFormat>
  <Paragraphs>373</Paragraphs>
  <Slides>25</Slides>
  <Notes>16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Times New Roman</vt:lpstr>
      <vt:lpstr>Retrospectiva</vt:lpstr>
      <vt:lpstr>Algoritmos e Programação I Linguagem C</vt:lpstr>
      <vt:lpstr>Agenda</vt:lpstr>
      <vt:lpstr>Introdução a Linguagem C</vt:lpstr>
      <vt:lpstr>Tipos Básicos</vt:lpstr>
      <vt:lpstr>Variáveis</vt:lpstr>
      <vt:lpstr>Constantes</vt:lpstr>
      <vt:lpstr>Operadores - Aritméticos </vt:lpstr>
      <vt:lpstr>Operadores - Relacionais </vt:lpstr>
      <vt:lpstr>Operadores - Lógicos</vt:lpstr>
      <vt:lpstr>Comando de Saída</vt:lpstr>
      <vt:lpstr>Comando de Saída</vt:lpstr>
      <vt:lpstr>Comando de Entrada</vt:lpstr>
      <vt:lpstr>Exemplo</vt:lpstr>
      <vt:lpstr>Exemplo - Velocidade Média</vt:lpstr>
      <vt:lpstr>Exemplo - Operações sobre Circunferência</vt:lpstr>
      <vt:lpstr>IDEs e Compiladores para C</vt:lpstr>
      <vt:lpstr>Apresentação do PowerPoint</vt:lpstr>
      <vt:lpstr>Apresentação do PowerPoint</vt:lpstr>
      <vt:lpstr>Variáveis Booleanas</vt:lpstr>
      <vt:lpstr>Comentários</vt:lpstr>
      <vt:lpstr>Abreviação de Expressões</vt:lpstr>
      <vt:lpstr>Cast (Modelador)</vt:lpstr>
      <vt:lpstr>Exercício 01</vt:lpstr>
      <vt:lpstr>Exercício 02</vt:lpstr>
      <vt:lpstr>Exercício 03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Petr Barborik</dc:creator>
  <cp:lastModifiedBy>Adalgisa</cp:lastModifiedBy>
  <cp:revision>792</cp:revision>
  <dcterms:created xsi:type="dcterms:W3CDTF">2017-02-05T19:01:11Z</dcterms:created>
  <dcterms:modified xsi:type="dcterms:W3CDTF">2017-03-04T18:46:07Z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1046-10.1.0.5672</vt:lpwstr>
  </property>
</Properties>
</file>